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325" r:id="rId4"/>
    <p:sldId id="313" r:id="rId5"/>
    <p:sldId id="314" r:id="rId6"/>
    <p:sldId id="315" r:id="rId7"/>
    <p:sldId id="312" r:id="rId8"/>
    <p:sldId id="317" r:id="rId9"/>
    <p:sldId id="318" r:id="rId10"/>
    <p:sldId id="259" r:id="rId11"/>
    <p:sldId id="258" r:id="rId12"/>
    <p:sldId id="319" r:id="rId13"/>
    <p:sldId id="337" r:id="rId14"/>
    <p:sldId id="336" r:id="rId15"/>
    <p:sldId id="261" r:id="rId16"/>
  </p:sldIdLst>
  <p:sldSz cx="18288000" cy="10287000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9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154194"/>
    <a:srgbClr val="7AA6E8"/>
    <a:srgbClr val="CACCCC"/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 showGuides="1">
      <p:cViewPr varScale="1">
        <p:scale>
          <a:sx n="68" d="100"/>
          <a:sy n="68" d="100"/>
        </p:scale>
        <p:origin x="84" y="258"/>
      </p:cViewPr>
      <p:guideLst>
        <p:guide orient="horz" pos="2160"/>
        <p:guide pos="289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png>
</file>

<file path=ppt/media/image20.GIF>
</file>

<file path=ppt/media/image21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GIF"/><Relationship Id="rId5" Type="http://schemas.openxmlformats.org/officeDocument/2006/relationships/image" Target="../media/image20.GIF"/><Relationship Id="rId4" Type="http://schemas.openxmlformats.org/officeDocument/2006/relationships/image" Target="../media/image19.GI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tags" Target="../tags/tag13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12" Type="http://schemas.openxmlformats.org/officeDocument/2006/relationships/tags" Target="../tags/tag12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5" Type="http://schemas.openxmlformats.org/officeDocument/2006/relationships/tags" Target="../tags/tag5.xml"/><Relationship Id="rId10" Type="http://schemas.openxmlformats.org/officeDocument/2006/relationships/tags" Target="../tags/tag10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419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 rot="1239766">
            <a:off x="11104269" y="2542812"/>
            <a:ext cx="4803408" cy="9761726"/>
            <a:chOff x="0" y="0"/>
            <a:chExt cx="5001260" cy="101638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00993" cy="10163632"/>
            </a:xfrm>
            <a:custGeom>
              <a:avLst/>
              <a:gdLst/>
              <a:ahLst/>
              <a:cxnLst/>
              <a:rect l="l" t="t" r="r" b="b"/>
              <a:pathLst>
                <a:path w="5000993" h="10163632">
                  <a:moveTo>
                    <a:pt x="0" y="0"/>
                  </a:moveTo>
                  <a:lnTo>
                    <a:pt x="5000993" y="0"/>
                  </a:lnTo>
                  <a:lnTo>
                    <a:pt x="5000993" y="10163632"/>
                  </a:lnTo>
                  <a:lnTo>
                    <a:pt x="0" y="10163632"/>
                  </a:lnTo>
                  <a:close/>
                </a:path>
              </a:pathLst>
            </a:custGeom>
            <a:blipFill>
              <a:blip r:embed="rId2"/>
              <a:stretch>
                <a:fillRect l="-45" r="-45"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338760" y="288798"/>
              <a:ext cx="4330776" cy="9398000"/>
            </a:xfrm>
            <a:custGeom>
              <a:avLst/>
              <a:gdLst/>
              <a:ahLst/>
              <a:cxnLst/>
              <a:rect l="l" t="t" r="r" b="b"/>
              <a:pathLst>
                <a:path w="4330776" h="9398000">
                  <a:moveTo>
                    <a:pt x="3894366" y="9398000"/>
                  </a:moveTo>
                  <a:lnTo>
                    <a:pt x="436410" y="9398000"/>
                  </a:lnTo>
                  <a:cubicBezTo>
                    <a:pt x="195389" y="9398000"/>
                    <a:pt x="0" y="9202610"/>
                    <a:pt x="0" y="8961590"/>
                  </a:cubicBezTo>
                  <a:lnTo>
                    <a:pt x="0" y="436410"/>
                  </a:lnTo>
                  <a:cubicBezTo>
                    <a:pt x="0" y="195390"/>
                    <a:pt x="195389" y="0"/>
                    <a:pt x="436410" y="0"/>
                  </a:cubicBezTo>
                  <a:lnTo>
                    <a:pt x="861580" y="0"/>
                  </a:lnTo>
                  <a:cubicBezTo>
                    <a:pt x="902373" y="0"/>
                    <a:pt x="935444" y="33071"/>
                    <a:pt x="935444" y="73863"/>
                  </a:cubicBezTo>
                  <a:lnTo>
                    <a:pt x="935444" y="73863"/>
                  </a:lnTo>
                  <a:cubicBezTo>
                    <a:pt x="935444" y="225019"/>
                    <a:pt x="1057745" y="347688"/>
                    <a:pt x="1208913" y="348120"/>
                  </a:cubicBezTo>
                  <a:lnTo>
                    <a:pt x="3105874" y="353619"/>
                  </a:lnTo>
                  <a:cubicBezTo>
                    <a:pt x="3257651" y="354063"/>
                    <a:pt x="3380930" y="231140"/>
                    <a:pt x="3380930" y="79362"/>
                  </a:cubicBezTo>
                  <a:lnTo>
                    <a:pt x="3380930" y="73863"/>
                  </a:lnTo>
                  <a:cubicBezTo>
                    <a:pt x="3380930" y="33071"/>
                    <a:pt x="3414001" y="0"/>
                    <a:pt x="3454794" y="0"/>
                  </a:cubicBezTo>
                  <a:lnTo>
                    <a:pt x="3894366" y="0"/>
                  </a:lnTo>
                  <a:cubicBezTo>
                    <a:pt x="4135387" y="0"/>
                    <a:pt x="4330776" y="195390"/>
                    <a:pt x="4330776" y="436410"/>
                  </a:cubicBezTo>
                  <a:lnTo>
                    <a:pt x="4330776" y="8961603"/>
                  </a:lnTo>
                  <a:cubicBezTo>
                    <a:pt x="4330776" y="9202610"/>
                    <a:pt x="4135387" y="9398000"/>
                    <a:pt x="3894366" y="9398000"/>
                  </a:cubicBezTo>
                  <a:close/>
                </a:path>
              </a:pathLst>
            </a:custGeom>
            <a:blipFill>
              <a:blip r:embed="rId3"/>
              <a:stretch>
                <a:fillRect l="-78" r="-78"/>
              </a:stretch>
            </a:blipFill>
          </p:spPr>
        </p:sp>
      </p:grpSp>
      <p:grpSp>
        <p:nvGrpSpPr>
          <p:cNvPr id="5" name="Group 5"/>
          <p:cNvGrpSpPr>
            <a:grpSpLocks noChangeAspect="1"/>
          </p:cNvGrpSpPr>
          <p:nvPr/>
        </p:nvGrpSpPr>
        <p:grpSpPr>
          <a:xfrm rot="1239766">
            <a:off x="14773803" y="-7187446"/>
            <a:ext cx="4803408" cy="9761726"/>
            <a:chOff x="0" y="0"/>
            <a:chExt cx="5001260" cy="1016381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000993" cy="10163632"/>
            </a:xfrm>
            <a:custGeom>
              <a:avLst/>
              <a:gdLst/>
              <a:ahLst/>
              <a:cxnLst/>
              <a:rect l="l" t="t" r="r" b="b"/>
              <a:pathLst>
                <a:path w="5000993" h="10163632">
                  <a:moveTo>
                    <a:pt x="0" y="0"/>
                  </a:moveTo>
                  <a:lnTo>
                    <a:pt x="5000993" y="0"/>
                  </a:lnTo>
                  <a:lnTo>
                    <a:pt x="5000993" y="10163632"/>
                  </a:lnTo>
                  <a:lnTo>
                    <a:pt x="0" y="10163632"/>
                  </a:lnTo>
                  <a:close/>
                </a:path>
              </a:pathLst>
            </a:custGeom>
            <a:blipFill>
              <a:blip r:embed="rId2"/>
              <a:stretch>
                <a:fillRect l="-45" r="-45"/>
              </a:stretch>
            </a:blipFill>
          </p:spPr>
        </p:sp>
        <p:sp>
          <p:nvSpPr>
            <p:cNvPr id="7" name="Freeform 7"/>
            <p:cNvSpPr/>
            <p:nvPr/>
          </p:nvSpPr>
          <p:spPr>
            <a:xfrm>
              <a:off x="338760" y="288798"/>
              <a:ext cx="4330776" cy="9398000"/>
            </a:xfrm>
            <a:custGeom>
              <a:avLst/>
              <a:gdLst/>
              <a:ahLst/>
              <a:cxnLst/>
              <a:rect l="l" t="t" r="r" b="b"/>
              <a:pathLst>
                <a:path w="4330776" h="9398000">
                  <a:moveTo>
                    <a:pt x="3894366" y="9398000"/>
                  </a:moveTo>
                  <a:lnTo>
                    <a:pt x="436410" y="9398000"/>
                  </a:lnTo>
                  <a:cubicBezTo>
                    <a:pt x="195389" y="9398000"/>
                    <a:pt x="0" y="9202610"/>
                    <a:pt x="0" y="8961590"/>
                  </a:cubicBezTo>
                  <a:lnTo>
                    <a:pt x="0" y="436410"/>
                  </a:lnTo>
                  <a:cubicBezTo>
                    <a:pt x="0" y="195390"/>
                    <a:pt x="195389" y="0"/>
                    <a:pt x="436410" y="0"/>
                  </a:cubicBezTo>
                  <a:lnTo>
                    <a:pt x="861580" y="0"/>
                  </a:lnTo>
                  <a:cubicBezTo>
                    <a:pt x="902373" y="0"/>
                    <a:pt x="935444" y="33071"/>
                    <a:pt x="935444" y="73863"/>
                  </a:cubicBezTo>
                  <a:lnTo>
                    <a:pt x="935444" y="73863"/>
                  </a:lnTo>
                  <a:cubicBezTo>
                    <a:pt x="935444" y="225019"/>
                    <a:pt x="1057745" y="347688"/>
                    <a:pt x="1208913" y="348120"/>
                  </a:cubicBezTo>
                  <a:lnTo>
                    <a:pt x="3105874" y="353619"/>
                  </a:lnTo>
                  <a:cubicBezTo>
                    <a:pt x="3257651" y="354063"/>
                    <a:pt x="3380930" y="231140"/>
                    <a:pt x="3380930" y="79362"/>
                  </a:cubicBezTo>
                  <a:lnTo>
                    <a:pt x="3380930" y="73863"/>
                  </a:lnTo>
                  <a:cubicBezTo>
                    <a:pt x="3380930" y="33071"/>
                    <a:pt x="3414001" y="0"/>
                    <a:pt x="3454794" y="0"/>
                  </a:cubicBezTo>
                  <a:lnTo>
                    <a:pt x="3894366" y="0"/>
                  </a:lnTo>
                  <a:cubicBezTo>
                    <a:pt x="4135387" y="0"/>
                    <a:pt x="4330776" y="195390"/>
                    <a:pt x="4330776" y="436410"/>
                  </a:cubicBezTo>
                  <a:lnTo>
                    <a:pt x="4330776" y="8961603"/>
                  </a:lnTo>
                  <a:cubicBezTo>
                    <a:pt x="4330776" y="9202610"/>
                    <a:pt x="4135387" y="9398000"/>
                    <a:pt x="3894366" y="9398000"/>
                  </a:cubicBezTo>
                  <a:close/>
                </a:path>
              </a:pathLst>
            </a:custGeom>
            <a:blipFill>
              <a:blip r:embed="rId3"/>
              <a:stretch>
                <a:fillRect l="-78" r="-78"/>
              </a:stretch>
            </a:blipFill>
          </p:spPr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 rot="1239766">
            <a:off x="14848636" y="8093720"/>
            <a:ext cx="4803408" cy="9761726"/>
            <a:chOff x="0" y="0"/>
            <a:chExt cx="5001260" cy="1016381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5000993" cy="10163632"/>
            </a:xfrm>
            <a:custGeom>
              <a:avLst/>
              <a:gdLst/>
              <a:ahLst/>
              <a:cxnLst/>
              <a:rect l="l" t="t" r="r" b="b"/>
              <a:pathLst>
                <a:path w="5000993" h="10163632">
                  <a:moveTo>
                    <a:pt x="0" y="0"/>
                  </a:moveTo>
                  <a:lnTo>
                    <a:pt x="5000993" y="0"/>
                  </a:lnTo>
                  <a:lnTo>
                    <a:pt x="5000993" y="10163632"/>
                  </a:lnTo>
                  <a:lnTo>
                    <a:pt x="0" y="10163632"/>
                  </a:lnTo>
                  <a:close/>
                </a:path>
              </a:pathLst>
            </a:custGeom>
            <a:blipFill>
              <a:blip r:embed="rId2"/>
              <a:stretch>
                <a:fillRect l="-45" r="-45"/>
              </a:stretch>
            </a:blipFill>
          </p:spPr>
        </p:sp>
        <p:sp>
          <p:nvSpPr>
            <p:cNvPr id="10" name="Freeform 10"/>
            <p:cNvSpPr/>
            <p:nvPr/>
          </p:nvSpPr>
          <p:spPr>
            <a:xfrm>
              <a:off x="338760" y="288798"/>
              <a:ext cx="4330776" cy="9398000"/>
            </a:xfrm>
            <a:custGeom>
              <a:avLst/>
              <a:gdLst/>
              <a:ahLst/>
              <a:cxnLst/>
              <a:rect l="l" t="t" r="r" b="b"/>
              <a:pathLst>
                <a:path w="4330776" h="9398000">
                  <a:moveTo>
                    <a:pt x="3894366" y="9398000"/>
                  </a:moveTo>
                  <a:lnTo>
                    <a:pt x="436410" y="9398000"/>
                  </a:lnTo>
                  <a:cubicBezTo>
                    <a:pt x="195389" y="9398000"/>
                    <a:pt x="0" y="9202610"/>
                    <a:pt x="0" y="8961590"/>
                  </a:cubicBezTo>
                  <a:lnTo>
                    <a:pt x="0" y="436410"/>
                  </a:lnTo>
                  <a:cubicBezTo>
                    <a:pt x="0" y="195390"/>
                    <a:pt x="195389" y="0"/>
                    <a:pt x="436410" y="0"/>
                  </a:cubicBezTo>
                  <a:lnTo>
                    <a:pt x="861580" y="0"/>
                  </a:lnTo>
                  <a:cubicBezTo>
                    <a:pt x="902373" y="0"/>
                    <a:pt x="935444" y="33071"/>
                    <a:pt x="935444" y="73863"/>
                  </a:cubicBezTo>
                  <a:lnTo>
                    <a:pt x="935444" y="73863"/>
                  </a:lnTo>
                  <a:cubicBezTo>
                    <a:pt x="935444" y="225019"/>
                    <a:pt x="1057745" y="347688"/>
                    <a:pt x="1208913" y="348120"/>
                  </a:cubicBezTo>
                  <a:lnTo>
                    <a:pt x="3105874" y="353619"/>
                  </a:lnTo>
                  <a:cubicBezTo>
                    <a:pt x="3257651" y="354063"/>
                    <a:pt x="3380930" y="231140"/>
                    <a:pt x="3380930" y="79362"/>
                  </a:cubicBezTo>
                  <a:lnTo>
                    <a:pt x="3380930" y="73863"/>
                  </a:lnTo>
                  <a:cubicBezTo>
                    <a:pt x="3380930" y="33071"/>
                    <a:pt x="3414001" y="0"/>
                    <a:pt x="3454794" y="0"/>
                  </a:cubicBezTo>
                  <a:lnTo>
                    <a:pt x="3894366" y="0"/>
                  </a:lnTo>
                  <a:cubicBezTo>
                    <a:pt x="4135387" y="0"/>
                    <a:pt x="4330776" y="195390"/>
                    <a:pt x="4330776" y="436410"/>
                  </a:cubicBezTo>
                  <a:lnTo>
                    <a:pt x="4330776" y="8961603"/>
                  </a:lnTo>
                  <a:cubicBezTo>
                    <a:pt x="4330776" y="9202610"/>
                    <a:pt x="4135387" y="9398000"/>
                    <a:pt x="3894366" y="939800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11" name="Group 11"/>
          <p:cNvGrpSpPr>
            <a:grpSpLocks noChangeAspect="1"/>
          </p:cNvGrpSpPr>
          <p:nvPr/>
        </p:nvGrpSpPr>
        <p:grpSpPr>
          <a:xfrm rot="1239766">
            <a:off x="18518170" y="-1636538"/>
            <a:ext cx="4803408" cy="9761726"/>
            <a:chOff x="0" y="0"/>
            <a:chExt cx="5001260" cy="1016381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000993" cy="10163632"/>
            </a:xfrm>
            <a:custGeom>
              <a:avLst/>
              <a:gdLst/>
              <a:ahLst/>
              <a:cxnLst/>
              <a:rect l="l" t="t" r="r" b="b"/>
              <a:pathLst>
                <a:path w="5000993" h="10163632">
                  <a:moveTo>
                    <a:pt x="0" y="0"/>
                  </a:moveTo>
                  <a:lnTo>
                    <a:pt x="5000993" y="0"/>
                  </a:lnTo>
                  <a:lnTo>
                    <a:pt x="5000993" y="10163632"/>
                  </a:lnTo>
                  <a:lnTo>
                    <a:pt x="0" y="10163632"/>
                  </a:lnTo>
                  <a:close/>
                </a:path>
              </a:pathLst>
            </a:custGeom>
            <a:blipFill>
              <a:blip r:embed="rId2"/>
              <a:stretch>
                <a:fillRect l="-45" r="-45"/>
              </a:stretch>
            </a:blipFill>
          </p:spPr>
        </p:sp>
        <p:sp>
          <p:nvSpPr>
            <p:cNvPr id="13" name="Freeform 13"/>
            <p:cNvSpPr/>
            <p:nvPr/>
          </p:nvSpPr>
          <p:spPr>
            <a:xfrm>
              <a:off x="338760" y="288798"/>
              <a:ext cx="4330776" cy="9398000"/>
            </a:xfrm>
            <a:custGeom>
              <a:avLst/>
              <a:gdLst/>
              <a:ahLst/>
              <a:cxnLst/>
              <a:rect l="l" t="t" r="r" b="b"/>
              <a:pathLst>
                <a:path w="4330776" h="9398000">
                  <a:moveTo>
                    <a:pt x="3894366" y="9398000"/>
                  </a:moveTo>
                  <a:lnTo>
                    <a:pt x="436410" y="9398000"/>
                  </a:lnTo>
                  <a:cubicBezTo>
                    <a:pt x="195389" y="9398000"/>
                    <a:pt x="0" y="9202610"/>
                    <a:pt x="0" y="8961590"/>
                  </a:cubicBezTo>
                  <a:lnTo>
                    <a:pt x="0" y="436410"/>
                  </a:lnTo>
                  <a:cubicBezTo>
                    <a:pt x="0" y="195390"/>
                    <a:pt x="195389" y="0"/>
                    <a:pt x="436410" y="0"/>
                  </a:cubicBezTo>
                  <a:lnTo>
                    <a:pt x="861580" y="0"/>
                  </a:lnTo>
                  <a:cubicBezTo>
                    <a:pt x="902373" y="0"/>
                    <a:pt x="935444" y="33071"/>
                    <a:pt x="935444" y="73863"/>
                  </a:cubicBezTo>
                  <a:lnTo>
                    <a:pt x="935444" y="73863"/>
                  </a:lnTo>
                  <a:cubicBezTo>
                    <a:pt x="935444" y="225019"/>
                    <a:pt x="1057745" y="347688"/>
                    <a:pt x="1208913" y="348120"/>
                  </a:cubicBezTo>
                  <a:lnTo>
                    <a:pt x="3105874" y="353619"/>
                  </a:lnTo>
                  <a:cubicBezTo>
                    <a:pt x="3257651" y="354063"/>
                    <a:pt x="3380930" y="231140"/>
                    <a:pt x="3380930" y="79362"/>
                  </a:cubicBezTo>
                  <a:lnTo>
                    <a:pt x="3380930" y="73863"/>
                  </a:lnTo>
                  <a:cubicBezTo>
                    <a:pt x="3380930" y="33071"/>
                    <a:pt x="3414001" y="0"/>
                    <a:pt x="3454794" y="0"/>
                  </a:cubicBezTo>
                  <a:lnTo>
                    <a:pt x="3894366" y="0"/>
                  </a:lnTo>
                  <a:cubicBezTo>
                    <a:pt x="4135387" y="0"/>
                    <a:pt x="4330776" y="195390"/>
                    <a:pt x="4330776" y="436410"/>
                  </a:cubicBezTo>
                  <a:lnTo>
                    <a:pt x="4330776" y="8961603"/>
                  </a:lnTo>
                  <a:cubicBezTo>
                    <a:pt x="4330776" y="9202610"/>
                    <a:pt x="4135387" y="9398000"/>
                    <a:pt x="3894366" y="9398000"/>
                  </a:cubicBezTo>
                  <a:close/>
                </a:path>
              </a:pathLst>
            </a:custGeom>
            <a:blipFill>
              <a:blip r:embed="rId3"/>
              <a:stretch>
                <a:fillRect l="-78" r="-78"/>
              </a:stretch>
            </a:blipFill>
          </p:spPr>
        </p:sp>
      </p:grpSp>
      <p:grpSp>
        <p:nvGrpSpPr>
          <p:cNvPr id="14" name="Group 14"/>
          <p:cNvGrpSpPr>
            <a:grpSpLocks noChangeAspect="1"/>
          </p:cNvGrpSpPr>
          <p:nvPr/>
        </p:nvGrpSpPr>
        <p:grpSpPr>
          <a:xfrm rot="1239766">
            <a:off x="8417949" y="-5521940"/>
            <a:ext cx="4803408" cy="9761726"/>
            <a:chOff x="0" y="0"/>
            <a:chExt cx="5001260" cy="1016381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000993" cy="10163632"/>
            </a:xfrm>
            <a:custGeom>
              <a:avLst/>
              <a:gdLst/>
              <a:ahLst/>
              <a:cxnLst/>
              <a:rect l="l" t="t" r="r" b="b"/>
              <a:pathLst>
                <a:path w="5000993" h="10163632">
                  <a:moveTo>
                    <a:pt x="0" y="0"/>
                  </a:moveTo>
                  <a:lnTo>
                    <a:pt x="5000993" y="0"/>
                  </a:lnTo>
                  <a:lnTo>
                    <a:pt x="5000993" y="10163632"/>
                  </a:lnTo>
                  <a:lnTo>
                    <a:pt x="0" y="10163632"/>
                  </a:lnTo>
                  <a:close/>
                </a:path>
              </a:pathLst>
            </a:custGeom>
            <a:blipFill>
              <a:blip r:embed="rId2"/>
              <a:stretch>
                <a:fillRect l="-45" r="-45"/>
              </a:stretch>
            </a:blipFill>
          </p:spPr>
        </p:sp>
        <p:sp>
          <p:nvSpPr>
            <p:cNvPr id="16" name="Freeform 16"/>
            <p:cNvSpPr/>
            <p:nvPr/>
          </p:nvSpPr>
          <p:spPr>
            <a:xfrm>
              <a:off x="338760" y="288798"/>
              <a:ext cx="4330776" cy="9398000"/>
            </a:xfrm>
            <a:custGeom>
              <a:avLst/>
              <a:gdLst/>
              <a:ahLst/>
              <a:cxnLst/>
              <a:rect l="l" t="t" r="r" b="b"/>
              <a:pathLst>
                <a:path w="4330776" h="9398000">
                  <a:moveTo>
                    <a:pt x="3894366" y="9398000"/>
                  </a:moveTo>
                  <a:lnTo>
                    <a:pt x="436410" y="9398000"/>
                  </a:lnTo>
                  <a:cubicBezTo>
                    <a:pt x="195389" y="9398000"/>
                    <a:pt x="0" y="9202610"/>
                    <a:pt x="0" y="8961590"/>
                  </a:cubicBezTo>
                  <a:lnTo>
                    <a:pt x="0" y="436410"/>
                  </a:lnTo>
                  <a:cubicBezTo>
                    <a:pt x="0" y="195390"/>
                    <a:pt x="195389" y="0"/>
                    <a:pt x="436410" y="0"/>
                  </a:cubicBezTo>
                  <a:lnTo>
                    <a:pt x="861580" y="0"/>
                  </a:lnTo>
                  <a:cubicBezTo>
                    <a:pt x="902373" y="0"/>
                    <a:pt x="935444" y="33071"/>
                    <a:pt x="935444" y="73863"/>
                  </a:cubicBezTo>
                  <a:lnTo>
                    <a:pt x="935444" y="73863"/>
                  </a:lnTo>
                  <a:cubicBezTo>
                    <a:pt x="935444" y="225019"/>
                    <a:pt x="1057745" y="347688"/>
                    <a:pt x="1208913" y="348120"/>
                  </a:cubicBezTo>
                  <a:lnTo>
                    <a:pt x="3105874" y="353619"/>
                  </a:lnTo>
                  <a:cubicBezTo>
                    <a:pt x="3257651" y="354063"/>
                    <a:pt x="3380930" y="231140"/>
                    <a:pt x="3380930" y="79362"/>
                  </a:cubicBezTo>
                  <a:lnTo>
                    <a:pt x="3380930" y="73863"/>
                  </a:lnTo>
                  <a:cubicBezTo>
                    <a:pt x="3380930" y="33071"/>
                    <a:pt x="3414001" y="0"/>
                    <a:pt x="3454794" y="0"/>
                  </a:cubicBezTo>
                  <a:lnTo>
                    <a:pt x="3894366" y="0"/>
                  </a:lnTo>
                  <a:cubicBezTo>
                    <a:pt x="4135387" y="0"/>
                    <a:pt x="4330776" y="195390"/>
                    <a:pt x="4330776" y="436410"/>
                  </a:cubicBezTo>
                  <a:lnTo>
                    <a:pt x="4330776" y="8961603"/>
                  </a:lnTo>
                  <a:cubicBezTo>
                    <a:pt x="4330776" y="9202610"/>
                    <a:pt x="4135387" y="9398000"/>
                    <a:pt x="3894366" y="9398000"/>
                  </a:cubicBezTo>
                  <a:close/>
                </a:path>
              </a:pathLst>
            </a:custGeom>
            <a:blipFill>
              <a:blip r:embed="rId3"/>
              <a:stretch>
                <a:fillRect l="-78" r="-78"/>
              </a:stretch>
            </a:blipFill>
          </p:spPr>
        </p:sp>
      </p:grpSp>
      <p:sp>
        <p:nvSpPr>
          <p:cNvPr id="17" name="TextBox 17"/>
          <p:cNvSpPr txBox="1"/>
          <p:nvPr/>
        </p:nvSpPr>
        <p:spPr>
          <a:xfrm>
            <a:off x="750671" y="4056336"/>
            <a:ext cx="9410687" cy="5528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4370"/>
              </a:lnSpc>
            </a:pPr>
            <a:r>
              <a:rPr lang="en-US" sz="10265" dirty="0" err="1">
                <a:solidFill>
                  <a:srgbClr val="F8F8F8"/>
                </a:solidFill>
                <a:latin typeface="Calibri" panose="020F0502020204030204" charset="0"/>
                <a:cs typeface="Calibri" panose="020F0502020204030204" charset="0"/>
              </a:rPr>
              <a:t>Система</a:t>
            </a:r>
            <a:endParaRPr lang="en-US" sz="10265" dirty="0">
              <a:solidFill>
                <a:srgbClr val="F8F8F8"/>
              </a:solidFill>
              <a:latin typeface="Calibri" panose="020F0502020204030204" charset="0"/>
              <a:cs typeface="Calibri" panose="020F0502020204030204" charset="0"/>
            </a:endParaRPr>
          </a:p>
          <a:p>
            <a:pPr algn="just">
              <a:lnSpc>
                <a:spcPts val="14370"/>
              </a:lnSpc>
              <a:spcBef>
                <a:spcPct val="0"/>
              </a:spcBef>
            </a:pPr>
            <a:r>
              <a:rPr lang="en-US" sz="10265" dirty="0" err="1">
                <a:solidFill>
                  <a:srgbClr val="F8F8F8"/>
                </a:solidFill>
                <a:latin typeface="Calibri" panose="020F0502020204030204" charset="0"/>
                <a:cs typeface="Calibri" panose="020F0502020204030204" charset="0"/>
              </a:rPr>
              <a:t>контроля</a:t>
            </a:r>
            <a:r>
              <a:rPr lang="en-US" sz="10265" dirty="0">
                <a:solidFill>
                  <a:srgbClr val="F8F8F8"/>
                </a:solidFill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10265" dirty="0" err="1">
                <a:solidFill>
                  <a:srgbClr val="F8F8F8"/>
                </a:solidFill>
                <a:latin typeface="Calibri" panose="020F0502020204030204" charset="0"/>
                <a:cs typeface="Calibri" panose="020F0502020204030204" charset="0"/>
              </a:rPr>
              <a:t>посещаемости</a:t>
            </a:r>
            <a:endParaRPr lang="en-US" sz="10265" dirty="0">
              <a:solidFill>
                <a:srgbClr val="F8F8F8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419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554939" y="1028700"/>
            <a:ext cx="17037856" cy="8758547"/>
            <a:chOff x="0" y="0"/>
            <a:chExt cx="7981950" cy="4578350"/>
          </a:xfrm>
        </p:grpSpPr>
        <p:sp>
          <p:nvSpPr>
            <p:cNvPr id="3" name="Freeform 3"/>
            <p:cNvSpPr/>
            <p:nvPr/>
          </p:nvSpPr>
          <p:spPr>
            <a:xfrm>
              <a:off x="765810" y="21590"/>
              <a:ext cx="6451600" cy="4326890"/>
            </a:xfrm>
            <a:custGeom>
              <a:avLst/>
              <a:gdLst/>
              <a:ahLst/>
              <a:cxnLst/>
              <a:rect l="l" t="t" r="r" b="b"/>
              <a:pathLst>
                <a:path w="6451600" h="4326890">
                  <a:moveTo>
                    <a:pt x="6224270" y="0"/>
                  </a:moveTo>
                  <a:lnTo>
                    <a:pt x="226060" y="0"/>
                  </a:lnTo>
                  <a:cubicBezTo>
                    <a:pt x="101600" y="0"/>
                    <a:pt x="0" y="101600"/>
                    <a:pt x="0" y="226060"/>
                  </a:cubicBezTo>
                  <a:lnTo>
                    <a:pt x="0" y="4326890"/>
                  </a:lnTo>
                  <a:lnTo>
                    <a:pt x="6451601" y="4326890"/>
                  </a:lnTo>
                  <a:lnTo>
                    <a:pt x="6451601" y="226060"/>
                  </a:lnTo>
                  <a:cubicBezTo>
                    <a:pt x="6450331" y="101600"/>
                    <a:pt x="6348731" y="0"/>
                    <a:pt x="6224270" y="0"/>
                  </a:cubicBezTo>
                  <a:close/>
                  <a:moveTo>
                    <a:pt x="6252210" y="4043680"/>
                  </a:moveTo>
                  <a:lnTo>
                    <a:pt x="196851" y="4043680"/>
                  </a:lnTo>
                  <a:lnTo>
                    <a:pt x="196851" y="255270"/>
                  </a:lnTo>
                  <a:lnTo>
                    <a:pt x="6252210" y="255270"/>
                  </a:lnTo>
                  <a:lnTo>
                    <a:pt x="6252210" y="404368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7981950" cy="4542790"/>
            </a:xfrm>
            <a:custGeom>
              <a:avLst/>
              <a:gdLst/>
              <a:ahLst/>
              <a:cxnLst/>
              <a:rect l="l" t="t" r="r" b="b"/>
              <a:pathLst>
                <a:path w="7981950" h="4542790">
                  <a:moveTo>
                    <a:pt x="7239000" y="4348480"/>
                  </a:moveTo>
                  <a:lnTo>
                    <a:pt x="7239000" y="243840"/>
                  </a:lnTo>
                  <a:cubicBezTo>
                    <a:pt x="7239000" y="109220"/>
                    <a:pt x="7129780" y="0"/>
                    <a:pt x="6995160" y="0"/>
                  </a:cubicBezTo>
                  <a:lnTo>
                    <a:pt x="985520" y="0"/>
                  </a:lnTo>
                  <a:cubicBezTo>
                    <a:pt x="852170" y="0"/>
                    <a:pt x="742950" y="109220"/>
                    <a:pt x="742950" y="243840"/>
                  </a:cubicBezTo>
                  <a:lnTo>
                    <a:pt x="742950" y="4349750"/>
                  </a:lnTo>
                  <a:lnTo>
                    <a:pt x="0" y="4349750"/>
                  </a:lnTo>
                  <a:lnTo>
                    <a:pt x="0" y="4447540"/>
                  </a:lnTo>
                  <a:cubicBezTo>
                    <a:pt x="0" y="4500880"/>
                    <a:pt x="43180" y="4542790"/>
                    <a:pt x="95250" y="4542790"/>
                  </a:cubicBezTo>
                  <a:lnTo>
                    <a:pt x="7886700" y="4542790"/>
                  </a:lnTo>
                  <a:cubicBezTo>
                    <a:pt x="7940040" y="4542790"/>
                    <a:pt x="7981950" y="4499610"/>
                    <a:pt x="7981950" y="4447540"/>
                  </a:cubicBezTo>
                  <a:lnTo>
                    <a:pt x="7981950" y="4349750"/>
                  </a:lnTo>
                  <a:lnTo>
                    <a:pt x="7239000" y="4349750"/>
                  </a:lnTo>
                  <a:close/>
                  <a:moveTo>
                    <a:pt x="4519930" y="4348480"/>
                  </a:moveTo>
                  <a:lnTo>
                    <a:pt x="4519930" y="4349750"/>
                  </a:lnTo>
                  <a:cubicBezTo>
                    <a:pt x="4519930" y="4403090"/>
                    <a:pt x="4476750" y="4445000"/>
                    <a:pt x="4424680" y="4445000"/>
                  </a:cubicBezTo>
                  <a:lnTo>
                    <a:pt x="3557270" y="4445000"/>
                  </a:lnTo>
                  <a:cubicBezTo>
                    <a:pt x="3503930" y="4445000"/>
                    <a:pt x="3462020" y="4401820"/>
                    <a:pt x="3462020" y="4349750"/>
                  </a:cubicBezTo>
                  <a:lnTo>
                    <a:pt x="3462020" y="4348480"/>
                  </a:lnTo>
                  <a:lnTo>
                    <a:pt x="765810" y="4348480"/>
                  </a:lnTo>
                  <a:lnTo>
                    <a:pt x="765810" y="247650"/>
                  </a:lnTo>
                  <a:cubicBezTo>
                    <a:pt x="765810" y="123190"/>
                    <a:pt x="867410" y="21590"/>
                    <a:pt x="991870" y="21590"/>
                  </a:cubicBezTo>
                  <a:lnTo>
                    <a:pt x="6990080" y="21590"/>
                  </a:lnTo>
                  <a:cubicBezTo>
                    <a:pt x="7114539" y="21590"/>
                    <a:pt x="7216139" y="123190"/>
                    <a:pt x="7216139" y="247650"/>
                  </a:cubicBezTo>
                  <a:lnTo>
                    <a:pt x="7216139" y="4348480"/>
                  </a:lnTo>
                  <a:lnTo>
                    <a:pt x="4519930" y="4348480"/>
                  </a:lnTo>
                  <a:close/>
                </a:path>
              </a:pathLst>
            </a:custGeom>
            <a:solidFill>
              <a:srgbClr val="385EA6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3460750" y="4349750"/>
              <a:ext cx="1059180" cy="96520"/>
            </a:xfrm>
            <a:custGeom>
              <a:avLst/>
              <a:gdLst/>
              <a:ahLst/>
              <a:cxnLst/>
              <a:rect l="l" t="t" r="r" b="b"/>
              <a:pathLst>
                <a:path w="1059180" h="96520">
                  <a:moveTo>
                    <a:pt x="96520" y="96520"/>
                  </a:moveTo>
                  <a:lnTo>
                    <a:pt x="963930" y="96520"/>
                  </a:lnTo>
                  <a:cubicBezTo>
                    <a:pt x="1017270" y="96520"/>
                    <a:pt x="1059180" y="53340"/>
                    <a:pt x="1059180" y="1270"/>
                  </a:cubicBezTo>
                  <a:lnTo>
                    <a:pt x="1059180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53340"/>
                    <a:pt x="43180" y="96520"/>
                    <a:pt x="96520" y="96520"/>
                  </a:cubicBezTo>
                  <a:close/>
                </a:path>
              </a:pathLst>
            </a:custGeom>
            <a:solidFill>
              <a:srgbClr val="154194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163830" y="4542790"/>
              <a:ext cx="7654290" cy="35560"/>
            </a:xfrm>
            <a:custGeom>
              <a:avLst/>
              <a:gdLst/>
              <a:ahLst/>
              <a:cxnLst/>
              <a:rect l="l" t="t" r="r" b="b"/>
              <a:pathLst>
                <a:path w="7654290" h="35560">
                  <a:moveTo>
                    <a:pt x="0" y="0"/>
                  </a:moveTo>
                  <a:cubicBezTo>
                    <a:pt x="0" y="20320"/>
                    <a:pt x="16510" y="35560"/>
                    <a:pt x="35560" y="35560"/>
                  </a:cubicBezTo>
                  <a:lnTo>
                    <a:pt x="7618730" y="35560"/>
                  </a:lnTo>
                  <a:cubicBezTo>
                    <a:pt x="7639050" y="35560"/>
                    <a:pt x="7654290" y="19050"/>
                    <a:pt x="765429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72257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962660" y="276860"/>
              <a:ext cx="6055433" cy="3824725"/>
            </a:xfrm>
            <a:custGeom>
              <a:avLst/>
              <a:gdLst/>
              <a:ahLst/>
              <a:cxnLst/>
              <a:rect l="l" t="t" r="r" b="b"/>
              <a:pathLst>
                <a:path w="6055360" h="3789680">
                  <a:moveTo>
                    <a:pt x="0" y="0"/>
                  </a:moveTo>
                  <a:lnTo>
                    <a:pt x="6055360" y="0"/>
                  </a:lnTo>
                  <a:lnTo>
                    <a:pt x="6055360" y="3789680"/>
                  </a:lnTo>
                  <a:lnTo>
                    <a:pt x="0" y="3789680"/>
                  </a:lnTo>
                  <a:close/>
                </a:path>
              </a:pathLst>
            </a:custGeom>
            <a:blipFill>
              <a:blip r:embed="rId2"/>
              <a:stretch>
                <a:fillRect l="-932" t="1" r="-3760" b="-5637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15457601" y="129391"/>
            <a:ext cx="2601358" cy="1003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30"/>
              </a:lnSpc>
              <a:spcBef>
                <a:spcPct val="0"/>
              </a:spcBef>
            </a:pPr>
            <a:r>
              <a:rPr lang="en-US" sz="5595" dirty="0">
                <a:solidFill>
                  <a:srgbClr val="F8F8F8"/>
                </a:solidFill>
                <a:latin typeface="Calibri" panose="020F0502020204030204" charset="0"/>
                <a:cs typeface="Calibri" panose="020F0502020204030204" charset="0"/>
              </a:rPr>
              <a:t>САЙТ</a:t>
            </a:r>
          </a:p>
        </p:txBody>
      </p:sp>
      <p:pic>
        <p:nvPicPr>
          <p:cNvPr id="9" name="Изображение 8" descr="image_2024-06-02_23-42-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0800" y="1562100"/>
            <a:ext cx="12993370" cy="72821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-198755" y="-134620"/>
            <a:ext cx="19041745" cy="10648950"/>
          </a:xfrm>
          <a:prstGeom prst="rect">
            <a:avLst/>
          </a:prstGeom>
          <a:solidFill>
            <a:srgbClr val="F0F0F0"/>
          </a:solidFill>
          <a:ln>
            <a:solidFill>
              <a:srgbClr val="CACCCC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altLang="en-US"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9348304" y="6176435"/>
            <a:ext cx="6634510" cy="4171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75"/>
              </a:lnSpc>
              <a:spcBef>
                <a:spcPct val="0"/>
              </a:spcBef>
            </a:pPr>
            <a:endParaRPr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509" b="43023"/>
          <a:stretch>
            <a:fillRect/>
          </a:stretch>
        </p:blipFill>
        <p:spPr>
          <a:xfrm>
            <a:off x="1718588" y="2552700"/>
            <a:ext cx="14686264" cy="574317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12000" dist="5000" dir="5400000" sy="-100000" algn="bl" rotWithShape="0"/>
          </a:effectLst>
        </p:spPr>
      </p:pic>
      <p:pic>
        <p:nvPicPr>
          <p:cNvPr id="2" name="Изображение 1" descr="image_2024-06-02_23-42-5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803910"/>
            <a:ext cx="17546320" cy="9224645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4712241" y="38100"/>
            <a:ext cx="8698959" cy="1103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610"/>
              </a:lnSpc>
            </a:pPr>
            <a:r>
              <a:rPr lang="ru-RU" sz="6570" dirty="0">
                <a:solidFill>
                  <a:srgbClr val="154194"/>
                </a:solidFill>
                <a:latin typeface="Calibri" panose="020F0502020204030204" charset="0"/>
                <a:cs typeface="Calibri" panose="020F0502020204030204" charset="0"/>
              </a:rPr>
              <a:t>Генерация </a:t>
            </a:r>
            <a:r>
              <a:rPr lang="en-US" sz="6570" dirty="0">
                <a:solidFill>
                  <a:srgbClr val="154194"/>
                </a:solidFill>
                <a:latin typeface="Calibri" panose="020F0502020204030204" charset="0"/>
                <a:cs typeface="Calibri" panose="020F0502020204030204" charset="0"/>
              </a:rPr>
              <a:t>QR </a:t>
            </a:r>
            <a:r>
              <a:rPr lang="ru-RU" sz="6570" dirty="0">
                <a:solidFill>
                  <a:srgbClr val="154194"/>
                </a:solidFill>
                <a:latin typeface="Calibri" panose="020F0502020204030204" charset="0"/>
                <a:cs typeface="Calibri" panose="020F0502020204030204" charset="0"/>
              </a:rPr>
              <a:t>кода</a:t>
            </a:r>
            <a:endParaRPr lang="en-US" sz="6570" dirty="0">
              <a:solidFill>
                <a:srgbClr val="154194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-76200" y="-38100"/>
            <a:ext cx="18884265" cy="11155680"/>
          </a:xfrm>
          <a:prstGeom prst="rect">
            <a:avLst/>
          </a:prstGeom>
          <a:solidFill>
            <a:srgbClr val="F0F0F0"/>
          </a:solidFill>
          <a:ln>
            <a:solidFill>
              <a:srgbClr val="CACCCC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altLang="en-US"/>
          </a:p>
        </p:txBody>
      </p:sp>
      <p:sp>
        <p:nvSpPr>
          <p:cNvPr id="8" name="TextBox 8"/>
          <p:cNvSpPr txBox="1"/>
          <p:nvPr/>
        </p:nvSpPr>
        <p:spPr>
          <a:xfrm>
            <a:off x="9348304" y="6176435"/>
            <a:ext cx="6634510" cy="4171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75"/>
              </a:lnSpc>
              <a:spcBef>
                <a:spcPct val="0"/>
              </a:spcBef>
            </a:pPr>
            <a:endParaRPr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2" name="Изображение 1" descr="image_2024-06-02_23-42-3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930" y="723900"/>
            <a:ext cx="17745075" cy="9728835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3505200" y="0"/>
            <a:ext cx="10998200" cy="11036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610"/>
              </a:lnSpc>
            </a:pPr>
            <a:r>
              <a:rPr lang="en-US" sz="6570" dirty="0">
                <a:solidFill>
                  <a:srgbClr val="154194"/>
                </a:solidFill>
                <a:latin typeface="Calibri" panose="020F0502020204030204" charset="0"/>
                <a:cs typeface="Calibri" panose="020F0502020204030204" charset="0"/>
              </a:rPr>
              <a:t>QR </a:t>
            </a:r>
            <a:r>
              <a:rPr lang="ru-RU" sz="6570" dirty="0">
                <a:solidFill>
                  <a:srgbClr val="154194"/>
                </a:solidFill>
                <a:latin typeface="Calibri" panose="020F0502020204030204" charset="0"/>
                <a:cs typeface="Calibri" panose="020F0502020204030204" charset="0"/>
              </a:rPr>
              <a:t>код после генерации</a:t>
            </a:r>
            <a:endParaRPr lang="en-US" sz="6570" dirty="0">
              <a:solidFill>
                <a:srgbClr val="154194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-76200" y="-38100"/>
            <a:ext cx="18884265" cy="11155680"/>
          </a:xfrm>
          <a:prstGeom prst="rect">
            <a:avLst/>
          </a:prstGeom>
          <a:solidFill>
            <a:srgbClr val="F0F0F0"/>
          </a:solidFill>
          <a:ln>
            <a:solidFill>
              <a:srgbClr val="CACCCC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altLang="en-US"/>
          </a:p>
        </p:txBody>
      </p:sp>
      <p:sp>
        <p:nvSpPr>
          <p:cNvPr id="8" name="TextBox 8"/>
          <p:cNvSpPr txBox="1"/>
          <p:nvPr/>
        </p:nvSpPr>
        <p:spPr>
          <a:xfrm>
            <a:off x="9348304" y="6176435"/>
            <a:ext cx="6634510" cy="4171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75"/>
              </a:lnSpc>
              <a:spcBef>
                <a:spcPct val="0"/>
              </a:spcBef>
            </a:pPr>
            <a:endParaRPr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3505200" y="0"/>
            <a:ext cx="10998200" cy="10495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610"/>
              </a:lnSpc>
            </a:pPr>
            <a:r>
              <a:rPr lang="en-US" sz="6570" dirty="0" smtClean="0">
                <a:solidFill>
                  <a:srgbClr val="154194"/>
                </a:solidFill>
                <a:latin typeface="Calibri" panose="020F0502020204030204" charset="0"/>
                <a:cs typeface="Calibri" panose="020F0502020204030204" charset="0"/>
              </a:rPr>
              <a:t>QR</a:t>
            </a:r>
            <a:r>
              <a:rPr lang="ru-RU" sz="6570" dirty="0" smtClean="0">
                <a:solidFill>
                  <a:srgbClr val="154194"/>
                </a:solidFill>
                <a:latin typeface="Calibri" panose="020F0502020204030204" charset="0"/>
                <a:cs typeface="Calibri" panose="020F0502020204030204" charset="0"/>
              </a:rPr>
              <a:t> код </a:t>
            </a:r>
            <a:endParaRPr lang="en-US" sz="6570" dirty="0">
              <a:solidFill>
                <a:srgbClr val="154194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1403149"/>
            <a:ext cx="14707877" cy="8273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5188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-76200" y="-38100"/>
            <a:ext cx="18410555" cy="10308590"/>
          </a:xfrm>
          <a:prstGeom prst="rect">
            <a:avLst/>
          </a:prstGeom>
          <a:solidFill>
            <a:srgbClr val="F0F0F0"/>
          </a:solidFill>
          <a:ln>
            <a:solidFill>
              <a:srgbClr val="CACCCC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altLang="en-US" dirty="0"/>
          </a:p>
        </p:txBody>
      </p:sp>
      <p:sp>
        <p:nvSpPr>
          <p:cNvPr id="8" name="TextBox 8"/>
          <p:cNvSpPr txBox="1"/>
          <p:nvPr/>
        </p:nvSpPr>
        <p:spPr>
          <a:xfrm>
            <a:off x="9348304" y="6176435"/>
            <a:ext cx="6634510" cy="4171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75"/>
              </a:lnSpc>
              <a:spcBef>
                <a:spcPct val="0"/>
              </a:spcBef>
            </a:pPr>
            <a:endParaRPr dirty="0"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3629660" y="-38100"/>
            <a:ext cx="10998200" cy="11036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610"/>
              </a:lnSpc>
            </a:pPr>
            <a:r>
              <a:rPr lang="ru-RU" altLang="en-US" sz="6570" dirty="0">
                <a:solidFill>
                  <a:srgbClr val="154194"/>
                </a:solidFill>
                <a:latin typeface="Calibri" panose="020F0502020204030204" charset="0"/>
                <a:cs typeface="Calibri" panose="020F0502020204030204" charset="0"/>
              </a:rPr>
              <a:t>Демонстрация работы </a:t>
            </a:r>
          </a:p>
        </p:txBody>
      </p:sp>
      <p:pic>
        <p:nvPicPr>
          <p:cNvPr id="3" name="Видео_без_названия_—_сделано_в_Clipchamp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3400" y="1027430"/>
            <a:ext cx="17122140" cy="91033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>
                <p:cTn id="2" fill="remove" display="1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/>
          <p:cNvSpPr txBox="1"/>
          <p:nvPr/>
        </p:nvSpPr>
        <p:spPr>
          <a:xfrm>
            <a:off x="914400" y="1333500"/>
            <a:ext cx="11483340" cy="29660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565"/>
              </a:lnSpc>
            </a:pPr>
            <a:r>
              <a:rPr lang="en-US" sz="15000" dirty="0" err="1">
                <a:solidFill>
                  <a:srgbClr val="154194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Producted by ItGalera</a:t>
            </a:r>
          </a:p>
        </p:txBody>
      </p:sp>
      <p:grpSp>
        <p:nvGrpSpPr>
          <p:cNvPr id="7" name="Group 2"/>
          <p:cNvGrpSpPr>
            <a:grpSpLocks noChangeAspect="1"/>
          </p:cNvGrpSpPr>
          <p:nvPr/>
        </p:nvGrpSpPr>
        <p:grpSpPr>
          <a:xfrm rot="1239766">
            <a:off x="10632440" y="41910"/>
            <a:ext cx="6893560" cy="14010640"/>
            <a:chOff x="0" y="0"/>
            <a:chExt cx="5001260" cy="10163810"/>
          </a:xfrm>
        </p:grpSpPr>
        <p:sp>
          <p:nvSpPr>
            <p:cNvPr id="8" name="Freeform 3"/>
            <p:cNvSpPr/>
            <p:nvPr/>
          </p:nvSpPr>
          <p:spPr>
            <a:xfrm>
              <a:off x="0" y="0"/>
              <a:ext cx="5000993" cy="10163632"/>
            </a:xfrm>
            <a:custGeom>
              <a:avLst/>
              <a:gdLst/>
              <a:ahLst/>
              <a:cxnLst/>
              <a:rect l="l" t="t" r="r" b="b"/>
              <a:pathLst>
                <a:path w="5000993" h="10163632">
                  <a:moveTo>
                    <a:pt x="0" y="0"/>
                  </a:moveTo>
                  <a:lnTo>
                    <a:pt x="5000993" y="0"/>
                  </a:lnTo>
                  <a:lnTo>
                    <a:pt x="5000993" y="10163632"/>
                  </a:lnTo>
                  <a:lnTo>
                    <a:pt x="0" y="10163632"/>
                  </a:lnTo>
                  <a:close/>
                </a:path>
              </a:pathLst>
            </a:custGeom>
            <a:blipFill>
              <a:blip r:embed="rId2"/>
              <a:stretch>
                <a:fillRect l="-45" r="-45"/>
              </a:stretch>
            </a:blipFill>
          </p:spPr>
        </p:sp>
        <p:sp>
          <p:nvSpPr>
            <p:cNvPr id="9" name="Freeform 4"/>
            <p:cNvSpPr/>
            <p:nvPr/>
          </p:nvSpPr>
          <p:spPr>
            <a:xfrm>
              <a:off x="338760" y="288798"/>
              <a:ext cx="4330776" cy="9398000"/>
            </a:xfrm>
            <a:custGeom>
              <a:avLst/>
              <a:gdLst/>
              <a:ahLst/>
              <a:cxnLst/>
              <a:rect l="l" t="t" r="r" b="b"/>
              <a:pathLst>
                <a:path w="4330776" h="9398000">
                  <a:moveTo>
                    <a:pt x="3894366" y="9398000"/>
                  </a:moveTo>
                  <a:lnTo>
                    <a:pt x="436410" y="9398000"/>
                  </a:lnTo>
                  <a:cubicBezTo>
                    <a:pt x="195389" y="9398000"/>
                    <a:pt x="0" y="9202610"/>
                    <a:pt x="0" y="8961590"/>
                  </a:cubicBezTo>
                  <a:lnTo>
                    <a:pt x="0" y="436410"/>
                  </a:lnTo>
                  <a:cubicBezTo>
                    <a:pt x="0" y="195390"/>
                    <a:pt x="195389" y="0"/>
                    <a:pt x="436410" y="0"/>
                  </a:cubicBezTo>
                  <a:lnTo>
                    <a:pt x="861580" y="0"/>
                  </a:lnTo>
                  <a:cubicBezTo>
                    <a:pt x="902373" y="0"/>
                    <a:pt x="935444" y="33071"/>
                    <a:pt x="935444" y="73863"/>
                  </a:cubicBezTo>
                  <a:lnTo>
                    <a:pt x="935444" y="73863"/>
                  </a:lnTo>
                  <a:cubicBezTo>
                    <a:pt x="935444" y="225019"/>
                    <a:pt x="1057745" y="347688"/>
                    <a:pt x="1208913" y="348120"/>
                  </a:cubicBezTo>
                  <a:lnTo>
                    <a:pt x="3105874" y="353619"/>
                  </a:lnTo>
                  <a:cubicBezTo>
                    <a:pt x="3257651" y="354063"/>
                    <a:pt x="3380930" y="231140"/>
                    <a:pt x="3380930" y="79362"/>
                  </a:cubicBezTo>
                  <a:lnTo>
                    <a:pt x="3380930" y="73863"/>
                  </a:lnTo>
                  <a:cubicBezTo>
                    <a:pt x="3380930" y="33071"/>
                    <a:pt x="3414001" y="0"/>
                    <a:pt x="3454794" y="0"/>
                  </a:cubicBezTo>
                  <a:lnTo>
                    <a:pt x="3894366" y="0"/>
                  </a:lnTo>
                  <a:cubicBezTo>
                    <a:pt x="4135387" y="0"/>
                    <a:pt x="4330776" y="195390"/>
                    <a:pt x="4330776" y="436410"/>
                  </a:cubicBezTo>
                  <a:lnTo>
                    <a:pt x="4330776" y="8961603"/>
                  </a:lnTo>
                  <a:cubicBezTo>
                    <a:pt x="4330776" y="9202610"/>
                    <a:pt x="4135387" y="9398000"/>
                    <a:pt x="3894366" y="9398000"/>
                  </a:cubicBezTo>
                  <a:close/>
                </a:path>
              </a:pathLst>
            </a:custGeom>
            <a:blipFill>
              <a:blip r:embed="rId3"/>
              <a:stretch>
                <a:fillRect l="-78" r="-78"/>
              </a:stretch>
            </a:blipFill>
          </p:spPr>
        </p:sp>
      </p:grpSp>
      <p:sp>
        <p:nvSpPr>
          <p:cNvPr id="3" name="TextBox 6"/>
          <p:cNvSpPr txBox="1"/>
          <p:nvPr/>
        </p:nvSpPr>
        <p:spPr>
          <a:xfrm>
            <a:off x="152400" y="4307840"/>
            <a:ext cx="9864725" cy="14827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565"/>
              </a:lnSpc>
            </a:pPr>
            <a:r>
              <a:rPr lang="en-US" altLang="en-US" sz="6000" dirty="0">
                <a:solidFill>
                  <a:srgbClr val="7AA6E8"/>
                </a:solidFill>
                <a:latin typeface="Calibri" panose="020F0502020204030204" charset="0"/>
                <a:cs typeface="Calibri" panose="020F0502020204030204" charset="0"/>
              </a:rPr>
              <a:t>GitHub </a:t>
            </a:r>
            <a:r>
              <a:rPr lang="ru-RU" altLang="en-US" sz="6000" dirty="0">
                <a:solidFill>
                  <a:srgbClr val="7AA6E8"/>
                </a:solidFill>
                <a:latin typeface="Calibri" panose="020F0502020204030204" charset="0"/>
                <a:cs typeface="Calibri" panose="020F0502020204030204" charset="0"/>
              </a:rPr>
              <a:t>проекта</a:t>
            </a:r>
          </a:p>
        </p:txBody>
      </p:sp>
      <p:pic>
        <p:nvPicPr>
          <p:cNvPr id="4" name="Изображение 3" descr="web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46805" y="6840855"/>
            <a:ext cx="2416810" cy="2416810"/>
          </a:xfrm>
          <a:prstGeom prst="rect">
            <a:avLst/>
          </a:prstGeom>
        </p:spPr>
      </p:pic>
      <p:sp>
        <p:nvSpPr>
          <p:cNvPr id="10" name="Текстовое поле 9"/>
          <p:cNvSpPr txBox="1"/>
          <p:nvPr/>
        </p:nvSpPr>
        <p:spPr>
          <a:xfrm>
            <a:off x="-76200" y="5448300"/>
            <a:ext cx="3774440" cy="118364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ctr">
              <a:lnSpc>
                <a:spcPts val="11565"/>
              </a:lnSpc>
            </a:pPr>
            <a:r>
              <a:rPr lang="ru-RU" altLang="ru-RU" sz="4400" dirty="0">
                <a:solidFill>
                  <a:srgbClr val="CACCCC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Приложение</a:t>
            </a:r>
          </a:p>
        </p:txBody>
      </p:sp>
      <p:pic>
        <p:nvPicPr>
          <p:cNvPr id="11" name="Изображение 10" descr="mobil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5800" y="6861810"/>
            <a:ext cx="2395855" cy="2395855"/>
          </a:xfrm>
          <a:prstGeom prst="rect">
            <a:avLst/>
          </a:prstGeom>
        </p:spPr>
      </p:pic>
      <p:sp>
        <p:nvSpPr>
          <p:cNvPr id="12" name="Текстовое поле 11"/>
          <p:cNvSpPr txBox="1"/>
          <p:nvPr/>
        </p:nvSpPr>
        <p:spPr>
          <a:xfrm>
            <a:off x="2971800" y="5351145"/>
            <a:ext cx="3548380" cy="148971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ctr">
              <a:lnSpc>
                <a:spcPts val="11565"/>
              </a:lnSpc>
            </a:pPr>
            <a:r>
              <a:rPr lang="ru-RU" altLang="ru-RU" sz="4400" dirty="0">
                <a:solidFill>
                  <a:srgbClr val="CACCCC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Сайт</a:t>
            </a:r>
          </a:p>
        </p:txBody>
      </p:sp>
      <p:pic>
        <p:nvPicPr>
          <p:cNvPr id="13" name="Изображение 12" descr="back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29400" y="6861810"/>
            <a:ext cx="2459990" cy="2459990"/>
          </a:xfrm>
          <a:prstGeom prst="rect">
            <a:avLst/>
          </a:prstGeom>
        </p:spPr>
      </p:pic>
      <p:sp>
        <p:nvSpPr>
          <p:cNvPr id="14" name="Текстовое поле 13"/>
          <p:cNvSpPr txBox="1"/>
          <p:nvPr/>
        </p:nvSpPr>
        <p:spPr>
          <a:xfrm>
            <a:off x="5791200" y="5372100"/>
            <a:ext cx="3909060" cy="78041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ctr">
              <a:lnSpc>
                <a:spcPts val="11565"/>
              </a:lnSpc>
            </a:pPr>
            <a:r>
              <a:rPr lang="en-US" altLang="ru-RU" sz="4400" dirty="0">
                <a:solidFill>
                  <a:srgbClr val="CACCCC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Back-end</a:t>
            </a:r>
          </a:p>
        </p:txBody>
      </p:sp>
      <p:cxnSp>
        <p:nvCxnSpPr>
          <p:cNvPr id="2" name="Прямое соединение 1"/>
          <p:cNvCxnSpPr/>
          <p:nvPr/>
        </p:nvCxnSpPr>
        <p:spPr>
          <a:xfrm>
            <a:off x="152400" y="5857240"/>
            <a:ext cx="10591800" cy="482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Изображение 3" descr="Без имени-1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97000" y="6591300"/>
            <a:ext cx="3218815" cy="3218815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990600" y="873041"/>
            <a:ext cx="17513863" cy="11036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610"/>
              </a:lnSpc>
            </a:pPr>
            <a:r>
              <a:rPr lang="ru-RU" sz="6570" dirty="0">
                <a:solidFill>
                  <a:srgbClr val="154194"/>
                </a:solidFill>
                <a:latin typeface="Calibri" panose="020F0502020204030204" charset="0"/>
                <a:cs typeface="Calibri" panose="020F0502020204030204" charset="0"/>
              </a:rPr>
              <a:t>Задачи разработанного приложения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752600" y="2474223"/>
            <a:ext cx="12496800" cy="48706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-515620">
              <a:lnSpc>
                <a:spcPct val="20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rPr>
              <a:t>Автоматизировать процедуру отметки посещения студентов и преподавателей учебного заведения</a:t>
            </a:r>
          </a:p>
          <a:p>
            <a:pPr indent="-515620">
              <a:lnSpc>
                <a:spcPct val="20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rPr>
              <a:t>Реализация отчётности, мониторинга посещения студентов</a:t>
            </a:r>
          </a:p>
          <a:p>
            <a:pPr indent="-515620">
              <a:lnSpc>
                <a:spcPct val="20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rPr>
              <a:t>Реализация доступности приложения на различных платформах (кроссплатформенность)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181268" y="5893079"/>
            <a:ext cx="16024715" cy="0"/>
          </a:xfrm>
          <a:prstGeom prst="line">
            <a:avLst/>
          </a:prstGeom>
          <a:ln w="85725" cap="rnd">
            <a:solidFill>
              <a:schemeClr val="accent1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8" name="Group 8"/>
          <p:cNvGrpSpPr/>
          <p:nvPr/>
        </p:nvGrpSpPr>
        <p:grpSpPr>
          <a:xfrm>
            <a:off x="1053696" y="5767581"/>
            <a:ext cx="336720" cy="336720"/>
            <a:chOff x="0" y="0"/>
            <a:chExt cx="6350000" cy="6350000"/>
          </a:xfrm>
          <a:solidFill>
            <a:srgbClr val="154194"/>
          </a:solidFill>
        </p:grpSpPr>
        <p:sp>
          <p:nvSpPr>
            <p:cNvPr id="9" name="Freeform 9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grpFill/>
          </p:spPr>
        </p:sp>
      </p:grpSp>
      <p:grpSp>
        <p:nvGrpSpPr>
          <p:cNvPr id="13" name="Group 13"/>
          <p:cNvGrpSpPr/>
          <p:nvPr/>
        </p:nvGrpSpPr>
        <p:grpSpPr>
          <a:xfrm>
            <a:off x="1053442" y="875030"/>
            <a:ext cx="9651390" cy="2887924"/>
            <a:chOff x="-413175" y="0"/>
            <a:chExt cx="12868521" cy="3850565"/>
          </a:xfrm>
          <a:solidFill>
            <a:srgbClr val="154194"/>
          </a:solidFill>
        </p:grpSpPr>
        <p:grpSp>
          <p:nvGrpSpPr>
            <p:cNvPr id="14" name="Group 14"/>
            <p:cNvGrpSpPr/>
            <p:nvPr/>
          </p:nvGrpSpPr>
          <p:grpSpPr>
            <a:xfrm>
              <a:off x="-413175" y="0"/>
              <a:ext cx="12868521" cy="3850565"/>
              <a:chOff x="-104824" y="0"/>
              <a:chExt cx="3264791" cy="976903"/>
            </a:xfrm>
            <a:grpFill/>
          </p:grpSpPr>
          <p:sp>
            <p:nvSpPr>
              <p:cNvPr id="15" name="Freeform 15"/>
              <p:cNvSpPr/>
              <p:nvPr/>
            </p:nvSpPr>
            <p:spPr>
              <a:xfrm>
                <a:off x="-104824" y="0"/>
                <a:ext cx="3264791" cy="976903"/>
              </a:xfrm>
              <a:custGeom>
                <a:avLst/>
                <a:gdLst/>
                <a:ahLst/>
                <a:cxnLst/>
                <a:rect l="l" t="t" r="r" b="b"/>
                <a:pathLst>
                  <a:path w="3264791" h="976903">
                    <a:moveTo>
                      <a:pt x="3140330" y="976902"/>
                    </a:moveTo>
                    <a:lnTo>
                      <a:pt x="124460" y="976902"/>
                    </a:lnTo>
                    <a:cubicBezTo>
                      <a:pt x="55880" y="976902"/>
                      <a:pt x="0" y="921023"/>
                      <a:pt x="0" y="852442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3140330" y="0"/>
                    </a:lnTo>
                    <a:cubicBezTo>
                      <a:pt x="3208910" y="0"/>
                      <a:pt x="3264791" y="55880"/>
                      <a:pt x="3264791" y="124460"/>
                    </a:cubicBezTo>
                    <a:lnTo>
                      <a:pt x="3264791" y="852443"/>
                    </a:lnTo>
                    <a:cubicBezTo>
                      <a:pt x="3264791" y="921023"/>
                      <a:pt x="3208910" y="976903"/>
                      <a:pt x="3140330" y="976903"/>
                    </a:cubicBezTo>
                    <a:close/>
                  </a:path>
                </a:pathLst>
              </a:custGeom>
              <a:grpFill/>
            </p:spPr>
          </p:sp>
        </p:grpSp>
        <p:sp>
          <p:nvSpPr>
            <p:cNvPr id="16" name="TextBox 16"/>
            <p:cNvSpPr txBox="1"/>
            <p:nvPr/>
          </p:nvSpPr>
          <p:spPr>
            <a:xfrm>
              <a:off x="925305" y="2056198"/>
              <a:ext cx="11018307" cy="599440"/>
            </a:xfrm>
            <a:prstGeom prst="rect">
              <a:avLst/>
            </a:prstGeom>
            <a:grpFill/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510"/>
                </a:lnSpc>
                <a:spcBef>
                  <a:spcPct val="0"/>
                </a:spcBef>
              </a:pPr>
              <a:r>
                <a:rPr lang="ru-RU" altLang="en-US" sz="2505">
                  <a:solidFill>
                    <a:srgbClr val="FFFFFF"/>
                  </a:solidFill>
                  <a:latin typeface="Calibri" panose="020F0502020204030204" charset="0"/>
                  <a:cs typeface="Calibri" panose="020F0502020204030204" charset="0"/>
                </a:rPr>
                <a:t>Этапы работы над проектом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925305" y="611528"/>
              <a:ext cx="11018307" cy="1228279"/>
            </a:xfrm>
            <a:prstGeom prst="rect">
              <a:avLst/>
            </a:prstGeom>
            <a:grpFill/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7515"/>
                </a:lnSpc>
              </a:pPr>
              <a:r>
                <a:rPr lang="en-US" sz="5780">
                  <a:solidFill>
                    <a:srgbClr val="FFFFFF"/>
                  </a:solidFill>
                  <a:latin typeface="Calibri" panose="020F0502020204030204" charset="0"/>
                  <a:cs typeface="Calibri" panose="020F0502020204030204" charset="0"/>
                </a:rPr>
                <a:t>Roadmap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053379" y="6838531"/>
            <a:ext cx="2498550" cy="870024"/>
            <a:chOff x="0" y="-19050"/>
            <a:chExt cx="3331400" cy="1160031"/>
          </a:xfrm>
        </p:grpSpPr>
        <p:sp>
          <p:nvSpPr>
            <p:cNvPr id="19" name="TextBox 19"/>
            <p:cNvSpPr txBox="1"/>
            <p:nvPr/>
          </p:nvSpPr>
          <p:spPr>
            <a:xfrm>
              <a:off x="0" y="-19050"/>
              <a:ext cx="3331400" cy="4643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860"/>
                </a:lnSpc>
              </a:pPr>
              <a:r>
                <a:rPr lang="en-US" sz="2200" spc="-65">
                  <a:solidFill>
                    <a:srgbClr val="191919"/>
                  </a:solidFill>
                  <a:latin typeface="Calibri" panose="020F0502020204030204" charset="0"/>
                  <a:cs typeface="Calibri" panose="020F0502020204030204" charset="0"/>
                </a:rPr>
                <a:t>01</a:t>
              </a: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686321"/>
              <a:ext cx="3331400" cy="4546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660"/>
                </a:lnSpc>
                <a:spcBef>
                  <a:spcPct val="0"/>
                </a:spcBef>
              </a:pPr>
              <a:r>
                <a:rPr lang="ru-RU" altLang="en-US" sz="1900">
                  <a:solidFill>
                    <a:srgbClr val="191919"/>
                  </a:solidFill>
                  <a:latin typeface="Calibri" panose="020F0502020204030204" charset="0"/>
                  <a:cs typeface="Calibri" panose="020F0502020204030204" charset="0"/>
                </a:rPr>
                <a:t>Планирование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3371930" y="5752976"/>
            <a:ext cx="336720" cy="336720"/>
            <a:chOff x="0" y="0"/>
            <a:chExt cx="6350000" cy="6350000"/>
          </a:xfrm>
          <a:solidFill>
            <a:srgbClr val="154194"/>
          </a:solidFill>
        </p:grpSpPr>
        <p:sp>
          <p:nvSpPr>
            <p:cNvPr id="22" name="Freeform 22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grpFill/>
          </p:spPr>
        </p:sp>
      </p:grpSp>
      <p:grpSp>
        <p:nvGrpSpPr>
          <p:cNvPr id="23" name="Group 23"/>
          <p:cNvGrpSpPr/>
          <p:nvPr/>
        </p:nvGrpSpPr>
        <p:grpSpPr>
          <a:xfrm>
            <a:off x="3352880" y="6838531"/>
            <a:ext cx="2498550" cy="870024"/>
            <a:chOff x="0" y="-19050"/>
            <a:chExt cx="3331400" cy="1160031"/>
          </a:xfrm>
        </p:grpSpPr>
        <p:sp>
          <p:nvSpPr>
            <p:cNvPr id="24" name="TextBox 24"/>
            <p:cNvSpPr txBox="1"/>
            <p:nvPr/>
          </p:nvSpPr>
          <p:spPr>
            <a:xfrm>
              <a:off x="0" y="-19050"/>
              <a:ext cx="3331400" cy="4643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860"/>
                </a:lnSpc>
              </a:pPr>
              <a:r>
                <a:rPr lang="en-US" sz="2200" spc="-65">
                  <a:solidFill>
                    <a:srgbClr val="191919"/>
                  </a:solidFill>
                  <a:latin typeface="Calibri" panose="020F0502020204030204" charset="0"/>
                  <a:cs typeface="Calibri" panose="020F0502020204030204" charset="0"/>
                </a:rPr>
                <a:t>02</a:t>
              </a:r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686321"/>
              <a:ext cx="3331400" cy="4546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660"/>
                </a:lnSpc>
                <a:spcBef>
                  <a:spcPct val="0"/>
                </a:spcBef>
              </a:pPr>
              <a:r>
                <a:rPr lang="ru-RU" altLang="en-US" sz="1900">
                  <a:solidFill>
                    <a:srgbClr val="191919"/>
                  </a:solidFill>
                  <a:latin typeface="Calibri" panose="020F0502020204030204" charset="0"/>
                  <a:cs typeface="Calibri" panose="020F0502020204030204" charset="0"/>
                </a:rPr>
                <a:t>Проектирование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5639046" y="5752976"/>
            <a:ext cx="336720" cy="336720"/>
            <a:chOff x="0" y="0"/>
            <a:chExt cx="6350000" cy="6350000"/>
          </a:xfrm>
          <a:solidFill>
            <a:srgbClr val="154194"/>
          </a:solidFill>
        </p:grpSpPr>
        <p:sp>
          <p:nvSpPr>
            <p:cNvPr id="27" name="Freeform 2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grpFill/>
          </p:spPr>
        </p:sp>
      </p:grpSp>
      <p:grpSp>
        <p:nvGrpSpPr>
          <p:cNvPr id="28" name="Group 28"/>
          <p:cNvGrpSpPr/>
          <p:nvPr/>
        </p:nvGrpSpPr>
        <p:grpSpPr>
          <a:xfrm>
            <a:off x="5639046" y="6838531"/>
            <a:ext cx="2498550" cy="1211018"/>
            <a:chOff x="0" y="-19050"/>
            <a:chExt cx="3331400" cy="1614690"/>
          </a:xfrm>
        </p:grpSpPr>
        <p:sp>
          <p:nvSpPr>
            <p:cNvPr id="29" name="TextBox 29"/>
            <p:cNvSpPr txBox="1"/>
            <p:nvPr/>
          </p:nvSpPr>
          <p:spPr>
            <a:xfrm>
              <a:off x="0" y="-19050"/>
              <a:ext cx="3331400" cy="4643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860"/>
                </a:lnSpc>
              </a:pPr>
              <a:r>
                <a:rPr lang="en-US" sz="2200" spc="-65">
                  <a:solidFill>
                    <a:srgbClr val="191919"/>
                  </a:solidFill>
                  <a:latin typeface="Calibri" panose="020F0502020204030204" charset="0"/>
                  <a:cs typeface="Calibri" panose="020F0502020204030204" charset="0"/>
                </a:rPr>
                <a:t>03</a:t>
              </a:r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0" y="686321"/>
              <a:ext cx="3331400" cy="90931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660"/>
                </a:lnSpc>
                <a:spcBef>
                  <a:spcPct val="0"/>
                </a:spcBef>
              </a:pPr>
              <a:r>
                <a:rPr lang="en-US" altLang="en-US" sz="1900">
                  <a:solidFill>
                    <a:srgbClr val="191919"/>
                  </a:solidFill>
                  <a:latin typeface="Calibri" panose="020F0502020204030204" charset="0"/>
                  <a:cs typeface="Calibri" panose="020F0502020204030204" charset="0"/>
                </a:rPr>
                <a:t>Back-End </a:t>
              </a:r>
              <a:r>
                <a:rPr lang="ru-RU" altLang="en-US" sz="1900">
                  <a:solidFill>
                    <a:srgbClr val="191919"/>
                  </a:solidFill>
                  <a:latin typeface="Calibri" panose="020F0502020204030204" charset="0"/>
                  <a:cs typeface="Calibri" panose="020F0502020204030204" charset="0"/>
                </a:rPr>
                <a:t>и </a:t>
              </a:r>
            </a:p>
            <a:p>
              <a:pPr algn="l">
                <a:lnSpc>
                  <a:spcPts val="2660"/>
                </a:lnSpc>
                <a:spcBef>
                  <a:spcPct val="0"/>
                </a:spcBef>
              </a:pPr>
              <a:r>
                <a:rPr lang="ru-RU" altLang="en-US" sz="1900">
                  <a:solidFill>
                    <a:srgbClr val="191919"/>
                  </a:solidFill>
                  <a:latin typeface="Calibri" panose="020F0502020204030204" charset="0"/>
                  <a:cs typeface="Calibri" panose="020F0502020204030204" charset="0"/>
                </a:rPr>
                <a:t>база данных</a:t>
              </a:r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7894733" y="5767581"/>
            <a:ext cx="336720" cy="336720"/>
            <a:chOff x="0" y="0"/>
            <a:chExt cx="6350000" cy="6350000"/>
          </a:xfrm>
          <a:solidFill>
            <a:srgbClr val="154194"/>
          </a:solidFill>
        </p:grpSpPr>
        <p:sp>
          <p:nvSpPr>
            <p:cNvPr id="32" name="Freeform 32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grpFill/>
          </p:spPr>
        </p:sp>
      </p:grpSp>
      <p:grpSp>
        <p:nvGrpSpPr>
          <p:cNvPr id="33" name="Group 33"/>
          <p:cNvGrpSpPr/>
          <p:nvPr/>
        </p:nvGrpSpPr>
        <p:grpSpPr>
          <a:xfrm>
            <a:off x="7886478" y="6820116"/>
            <a:ext cx="2498550" cy="1211019"/>
            <a:chOff x="0" y="-19050"/>
            <a:chExt cx="3331400" cy="1614691"/>
          </a:xfrm>
        </p:grpSpPr>
        <p:sp>
          <p:nvSpPr>
            <p:cNvPr id="34" name="TextBox 34"/>
            <p:cNvSpPr txBox="1"/>
            <p:nvPr/>
          </p:nvSpPr>
          <p:spPr>
            <a:xfrm>
              <a:off x="0" y="-19050"/>
              <a:ext cx="3331400" cy="4643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860"/>
                </a:lnSpc>
              </a:pPr>
              <a:r>
                <a:rPr lang="en-US" sz="2200" spc="-65">
                  <a:solidFill>
                    <a:srgbClr val="191919"/>
                  </a:solidFill>
                  <a:latin typeface="Calibri" panose="020F0502020204030204" charset="0"/>
                  <a:cs typeface="Calibri" panose="020F0502020204030204" charset="0"/>
                </a:rPr>
                <a:t>04</a:t>
              </a:r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0" y="686321"/>
              <a:ext cx="3331400" cy="9093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660"/>
                </a:lnSpc>
                <a:spcBef>
                  <a:spcPct val="0"/>
                </a:spcBef>
              </a:pPr>
              <a:r>
                <a:rPr lang="ru-RU" altLang="en-US" sz="1900">
                  <a:solidFill>
                    <a:srgbClr val="191919"/>
                  </a:solidFill>
                  <a:latin typeface="Calibri" panose="020F0502020204030204" charset="0"/>
                  <a:cs typeface="Calibri" panose="020F0502020204030204" charset="0"/>
                </a:rPr>
                <a:t>Мобильное приложение</a:t>
              </a: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0134544" y="5767581"/>
            <a:ext cx="336720" cy="336720"/>
            <a:chOff x="0" y="0"/>
            <a:chExt cx="6350000" cy="6350000"/>
          </a:xfrm>
          <a:solidFill>
            <a:srgbClr val="154194"/>
          </a:solidFill>
        </p:grpSpPr>
        <p:sp>
          <p:nvSpPr>
            <p:cNvPr id="37" name="Freeform 3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grpFill/>
          </p:spPr>
        </p:sp>
      </p:grpSp>
      <p:grpSp>
        <p:nvGrpSpPr>
          <p:cNvPr id="38" name="Group 38"/>
          <p:cNvGrpSpPr/>
          <p:nvPr/>
        </p:nvGrpSpPr>
        <p:grpSpPr>
          <a:xfrm>
            <a:off x="10187249" y="6838531"/>
            <a:ext cx="2498550" cy="870024"/>
            <a:chOff x="0" y="-19050"/>
            <a:chExt cx="3331400" cy="1160031"/>
          </a:xfrm>
        </p:grpSpPr>
        <p:sp>
          <p:nvSpPr>
            <p:cNvPr id="39" name="TextBox 39"/>
            <p:cNvSpPr txBox="1"/>
            <p:nvPr/>
          </p:nvSpPr>
          <p:spPr>
            <a:xfrm>
              <a:off x="0" y="-19050"/>
              <a:ext cx="3331400" cy="4643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860"/>
                </a:lnSpc>
              </a:pPr>
              <a:r>
                <a:rPr lang="en-US" sz="2200" spc="-65">
                  <a:solidFill>
                    <a:srgbClr val="191919"/>
                  </a:solidFill>
                  <a:latin typeface="Calibri" panose="020F0502020204030204" charset="0"/>
                  <a:cs typeface="Calibri" panose="020F0502020204030204" charset="0"/>
                </a:rPr>
                <a:t>05</a:t>
              </a:r>
            </a:p>
          </p:txBody>
        </p:sp>
        <p:sp>
          <p:nvSpPr>
            <p:cNvPr id="40" name="TextBox 40"/>
            <p:cNvSpPr txBox="1"/>
            <p:nvPr/>
          </p:nvSpPr>
          <p:spPr>
            <a:xfrm>
              <a:off x="0" y="686321"/>
              <a:ext cx="3331400" cy="4546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660"/>
                </a:lnSpc>
                <a:spcBef>
                  <a:spcPct val="0"/>
                </a:spcBef>
              </a:pPr>
              <a:r>
                <a:rPr lang="ru-RU" altLang="en-US" sz="1900">
                  <a:solidFill>
                    <a:srgbClr val="191919"/>
                  </a:solidFill>
                  <a:latin typeface="Calibri" panose="020F0502020204030204" charset="0"/>
                  <a:cs typeface="Calibri" panose="020F0502020204030204" charset="0"/>
                </a:rPr>
                <a:t>Сайт</a:t>
              </a:r>
            </a:p>
          </p:txBody>
        </p:sp>
      </p:grpSp>
      <p:grpSp>
        <p:nvGrpSpPr>
          <p:cNvPr id="3" name="Group 36"/>
          <p:cNvGrpSpPr/>
          <p:nvPr/>
        </p:nvGrpSpPr>
        <p:grpSpPr>
          <a:xfrm>
            <a:off x="12374189" y="5752976"/>
            <a:ext cx="336720" cy="336720"/>
            <a:chOff x="0" y="0"/>
            <a:chExt cx="6350000" cy="6350000"/>
          </a:xfrm>
          <a:solidFill>
            <a:srgbClr val="154194"/>
          </a:solidFill>
        </p:grpSpPr>
        <p:sp>
          <p:nvSpPr>
            <p:cNvPr id="4" name="Freeform 37"/>
            <p:cNvSpPr/>
            <p:nvPr>
              <p:custDataLst>
                <p:tags r:id="rId13"/>
              </p:custDataLst>
            </p:nvPr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grpFill/>
          </p:spPr>
        </p:sp>
      </p:grpSp>
      <p:grpSp>
        <p:nvGrpSpPr>
          <p:cNvPr id="5" name="Group 36"/>
          <p:cNvGrpSpPr/>
          <p:nvPr/>
        </p:nvGrpSpPr>
        <p:grpSpPr>
          <a:xfrm>
            <a:off x="14883709" y="5752976"/>
            <a:ext cx="336720" cy="336720"/>
            <a:chOff x="0" y="0"/>
            <a:chExt cx="6350000" cy="6350000"/>
          </a:xfrm>
          <a:solidFill>
            <a:srgbClr val="154194"/>
          </a:solidFill>
        </p:grpSpPr>
        <p:sp>
          <p:nvSpPr>
            <p:cNvPr id="6" name="Freeform 37"/>
            <p:cNvSpPr/>
            <p:nvPr>
              <p:custDataLst>
                <p:tags r:id="rId12"/>
              </p:custDataLst>
            </p:nvPr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grpFill/>
          </p:spPr>
        </p:sp>
      </p:grpSp>
      <p:grpSp>
        <p:nvGrpSpPr>
          <p:cNvPr id="7" name="Group 33"/>
          <p:cNvGrpSpPr/>
          <p:nvPr/>
        </p:nvGrpSpPr>
        <p:grpSpPr>
          <a:xfrm>
            <a:off x="12267978" y="6896316"/>
            <a:ext cx="2650315" cy="1211018"/>
            <a:chOff x="-202353" y="-19050"/>
            <a:chExt cx="3533753" cy="1614690"/>
          </a:xfrm>
        </p:grpSpPr>
        <p:sp>
          <p:nvSpPr>
            <p:cNvPr id="10" name="TextBox 34"/>
            <p:cNvSpPr txBox="1"/>
            <p:nvPr>
              <p:custDataLst>
                <p:tags r:id="rId10"/>
              </p:custDataLst>
            </p:nvPr>
          </p:nvSpPr>
          <p:spPr>
            <a:xfrm>
              <a:off x="0" y="-19050"/>
              <a:ext cx="3331400" cy="48852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860"/>
                </a:lnSpc>
              </a:pPr>
              <a:r>
                <a:rPr lang="en-US" sz="2200" spc="-65">
                  <a:solidFill>
                    <a:srgbClr val="191919"/>
                  </a:solidFill>
                  <a:latin typeface="Calibri" panose="020F0502020204030204" charset="0"/>
                  <a:cs typeface="Calibri" panose="020F0502020204030204" charset="0"/>
                </a:rPr>
                <a:t>06</a:t>
              </a:r>
            </a:p>
          </p:txBody>
        </p:sp>
        <p:sp>
          <p:nvSpPr>
            <p:cNvPr id="11" name="TextBox 35"/>
            <p:cNvSpPr txBox="1"/>
            <p:nvPr>
              <p:custDataLst>
                <p:tags r:id="rId11"/>
              </p:custDataLst>
            </p:nvPr>
          </p:nvSpPr>
          <p:spPr>
            <a:xfrm>
              <a:off x="-202353" y="686321"/>
              <a:ext cx="3331400" cy="90931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660"/>
                </a:lnSpc>
                <a:spcBef>
                  <a:spcPct val="0"/>
                </a:spcBef>
              </a:pPr>
              <a:r>
                <a:rPr lang="ru-RU" altLang="en-US" sz="1900">
                  <a:solidFill>
                    <a:srgbClr val="191919"/>
                  </a:solidFill>
                  <a:latin typeface="Calibri" panose="020F0502020204030204" charset="0"/>
                  <a:cs typeface="Calibri" panose="020F0502020204030204" charset="0"/>
                </a:rPr>
                <a:t>Отладка</a:t>
              </a:r>
            </a:p>
            <a:p>
              <a:pPr algn="l">
                <a:lnSpc>
                  <a:spcPts val="2660"/>
                </a:lnSpc>
                <a:spcBef>
                  <a:spcPct val="0"/>
                </a:spcBef>
              </a:pPr>
              <a:r>
                <a:rPr lang="ru-RU" altLang="en-US" sz="1900">
                  <a:solidFill>
                    <a:srgbClr val="191919"/>
                  </a:solidFill>
                  <a:latin typeface="Calibri" panose="020F0502020204030204" charset="0"/>
                  <a:cs typeface="Calibri" panose="020F0502020204030204" charset="0"/>
                </a:rPr>
                <a:t>и тестирование</a:t>
              </a:r>
            </a:p>
          </p:txBody>
        </p:sp>
      </p:grpSp>
      <p:grpSp>
        <p:nvGrpSpPr>
          <p:cNvPr id="12" name="Group 33"/>
          <p:cNvGrpSpPr/>
          <p:nvPr/>
        </p:nvGrpSpPr>
        <p:grpSpPr>
          <a:xfrm>
            <a:off x="14987683" y="6896316"/>
            <a:ext cx="2498550" cy="870024"/>
            <a:chOff x="0" y="-19050"/>
            <a:chExt cx="3331400" cy="1160031"/>
          </a:xfrm>
        </p:grpSpPr>
        <p:sp>
          <p:nvSpPr>
            <p:cNvPr id="41" name="TextBox 34"/>
            <p:cNvSpPr txBox="1"/>
            <p:nvPr>
              <p:custDataLst>
                <p:tags r:id="rId8"/>
              </p:custDataLst>
            </p:nvPr>
          </p:nvSpPr>
          <p:spPr>
            <a:xfrm>
              <a:off x="0" y="-19050"/>
              <a:ext cx="3331400" cy="48852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860"/>
                </a:lnSpc>
              </a:pPr>
              <a:r>
                <a:rPr lang="en-US" sz="2200" spc="-65">
                  <a:solidFill>
                    <a:srgbClr val="191919"/>
                  </a:solidFill>
                  <a:latin typeface="Calibri" panose="020F0502020204030204" charset="0"/>
                  <a:cs typeface="Calibri" panose="020F0502020204030204" charset="0"/>
                </a:rPr>
                <a:t>0</a:t>
              </a:r>
              <a:r>
                <a:rPr lang="ru-RU" altLang="en-US" sz="2200" spc="-65">
                  <a:solidFill>
                    <a:srgbClr val="191919"/>
                  </a:solidFill>
                  <a:latin typeface="Calibri" panose="020F0502020204030204" charset="0"/>
                  <a:cs typeface="Calibri" panose="020F0502020204030204" charset="0"/>
                </a:rPr>
                <a:t>7</a:t>
              </a:r>
            </a:p>
          </p:txBody>
        </p:sp>
        <p:sp>
          <p:nvSpPr>
            <p:cNvPr id="42" name="TextBox 35"/>
            <p:cNvSpPr txBox="1"/>
            <p:nvPr>
              <p:custDataLst>
                <p:tags r:id="rId9"/>
              </p:custDataLst>
            </p:nvPr>
          </p:nvSpPr>
          <p:spPr>
            <a:xfrm>
              <a:off x="0" y="686321"/>
              <a:ext cx="3331400" cy="4546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660"/>
                </a:lnSpc>
                <a:spcBef>
                  <a:spcPct val="0"/>
                </a:spcBef>
              </a:pPr>
              <a:r>
                <a:rPr lang="ru-RU" altLang="en-US" sz="1900">
                  <a:solidFill>
                    <a:srgbClr val="191919"/>
                  </a:solidFill>
                  <a:latin typeface="Calibri" panose="020F0502020204030204" charset="0"/>
                  <a:cs typeface="Calibri" panose="020F0502020204030204" charset="0"/>
                </a:rPr>
                <a:t>Интеграция</a:t>
              </a:r>
            </a:p>
          </p:txBody>
        </p:sp>
      </p:grpSp>
      <p:sp>
        <p:nvSpPr>
          <p:cNvPr id="43" name="TextBox 20"/>
          <p:cNvSpPr txBox="1"/>
          <p:nvPr>
            <p:custDataLst>
              <p:tags r:id="rId1"/>
            </p:custDataLst>
          </p:nvPr>
        </p:nvSpPr>
        <p:spPr>
          <a:xfrm>
            <a:off x="914400" y="5067300"/>
            <a:ext cx="782955" cy="3409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ru-RU" altLang="en-US" sz="1900">
                <a:solidFill>
                  <a:srgbClr val="154194"/>
                </a:solidFill>
                <a:latin typeface="Calibri" panose="020F0502020204030204" charset="0"/>
                <a:cs typeface="Calibri" panose="020F0502020204030204" charset="0"/>
              </a:rPr>
              <a:t>19.02</a:t>
            </a:r>
          </a:p>
        </p:txBody>
      </p:sp>
      <p:sp>
        <p:nvSpPr>
          <p:cNvPr id="44" name="TextBox 20"/>
          <p:cNvSpPr txBox="1"/>
          <p:nvPr>
            <p:custDataLst>
              <p:tags r:id="rId2"/>
            </p:custDataLst>
          </p:nvPr>
        </p:nvSpPr>
        <p:spPr>
          <a:xfrm>
            <a:off x="3143250" y="5067300"/>
            <a:ext cx="795020" cy="3409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ru-RU" altLang="en-US" sz="1900">
                <a:solidFill>
                  <a:srgbClr val="154194"/>
                </a:solidFill>
                <a:latin typeface="Calibri" panose="020F0502020204030204" charset="0"/>
                <a:cs typeface="Calibri" panose="020F0502020204030204" charset="0"/>
              </a:rPr>
              <a:t>03.03</a:t>
            </a:r>
          </a:p>
        </p:txBody>
      </p:sp>
      <p:sp>
        <p:nvSpPr>
          <p:cNvPr id="45" name="TextBox 20"/>
          <p:cNvSpPr txBox="1"/>
          <p:nvPr>
            <p:custDataLst>
              <p:tags r:id="rId3"/>
            </p:custDataLst>
          </p:nvPr>
        </p:nvSpPr>
        <p:spPr>
          <a:xfrm>
            <a:off x="5480685" y="5067300"/>
            <a:ext cx="642620" cy="3409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ru-RU" altLang="en-US" sz="1900">
                <a:solidFill>
                  <a:srgbClr val="154194"/>
                </a:solidFill>
                <a:latin typeface="Calibri" panose="020F0502020204030204" charset="0"/>
                <a:cs typeface="Calibri" panose="020F0502020204030204" charset="0"/>
              </a:rPr>
              <a:t>25.03</a:t>
            </a:r>
          </a:p>
        </p:txBody>
      </p:sp>
      <p:sp>
        <p:nvSpPr>
          <p:cNvPr id="46" name="TextBox 20"/>
          <p:cNvSpPr txBox="1"/>
          <p:nvPr>
            <p:custDataLst>
              <p:tags r:id="rId4"/>
            </p:custDataLst>
          </p:nvPr>
        </p:nvSpPr>
        <p:spPr>
          <a:xfrm>
            <a:off x="7772400" y="5070475"/>
            <a:ext cx="795020" cy="3409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ru-RU" altLang="en-US" sz="1900">
                <a:solidFill>
                  <a:srgbClr val="154194"/>
                </a:solidFill>
                <a:latin typeface="Calibri" panose="020F0502020204030204" charset="0"/>
                <a:cs typeface="Calibri" panose="020F0502020204030204" charset="0"/>
              </a:rPr>
              <a:t>14.04</a:t>
            </a:r>
          </a:p>
        </p:txBody>
      </p:sp>
      <p:sp>
        <p:nvSpPr>
          <p:cNvPr id="47" name="TextBox 20"/>
          <p:cNvSpPr txBox="1"/>
          <p:nvPr>
            <p:custDataLst>
              <p:tags r:id="rId5"/>
            </p:custDataLst>
          </p:nvPr>
        </p:nvSpPr>
        <p:spPr>
          <a:xfrm>
            <a:off x="9906635" y="5084445"/>
            <a:ext cx="795020" cy="3409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ru-RU" altLang="en-US" sz="1900">
                <a:solidFill>
                  <a:srgbClr val="154194"/>
                </a:solidFill>
                <a:latin typeface="Calibri" panose="020F0502020204030204" charset="0"/>
                <a:cs typeface="Calibri" panose="020F0502020204030204" charset="0"/>
              </a:rPr>
              <a:t>12.05</a:t>
            </a:r>
          </a:p>
        </p:txBody>
      </p:sp>
      <p:sp>
        <p:nvSpPr>
          <p:cNvPr id="48" name="TextBox 20"/>
          <p:cNvSpPr txBox="1"/>
          <p:nvPr>
            <p:custDataLst>
              <p:tags r:id="rId6"/>
            </p:custDataLst>
          </p:nvPr>
        </p:nvSpPr>
        <p:spPr>
          <a:xfrm>
            <a:off x="12268200" y="4896485"/>
            <a:ext cx="795020" cy="6819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ru-RU" altLang="en-US" sz="1900">
                <a:solidFill>
                  <a:srgbClr val="154194"/>
                </a:solidFill>
                <a:latin typeface="Calibri" panose="020F0502020204030204" charset="0"/>
                <a:cs typeface="Calibri" panose="020F0502020204030204" charset="0"/>
              </a:rPr>
              <a:t>Лето 2024</a:t>
            </a:r>
          </a:p>
        </p:txBody>
      </p:sp>
      <p:sp>
        <p:nvSpPr>
          <p:cNvPr id="49" name="TextBox 20"/>
          <p:cNvSpPr txBox="1"/>
          <p:nvPr>
            <p:custDataLst>
              <p:tags r:id="rId7"/>
            </p:custDataLst>
          </p:nvPr>
        </p:nvSpPr>
        <p:spPr>
          <a:xfrm>
            <a:off x="14629765" y="4914900"/>
            <a:ext cx="935355" cy="6819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ru-RU" altLang="en-US" sz="1900">
                <a:solidFill>
                  <a:srgbClr val="154194"/>
                </a:solidFill>
                <a:latin typeface="Calibri" panose="020F0502020204030204" charset="0"/>
                <a:cs typeface="Calibri" panose="020F0502020204030204" charset="0"/>
              </a:rPr>
              <a:t>Сентябь 2024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8514184" y="3084249"/>
            <a:ext cx="9753600" cy="22078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610"/>
              </a:lnSpc>
            </a:pPr>
            <a:r>
              <a:rPr lang="ru-RU" sz="6570" dirty="0">
                <a:solidFill>
                  <a:srgbClr val="154194"/>
                </a:solidFill>
                <a:latin typeface="Calibri" panose="020F0502020204030204" charset="0"/>
                <a:cs typeface="Calibri" panose="020F0502020204030204" charset="0"/>
              </a:rPr>
              <a:t>Оформление логотипа мобильного приложения</a:t>
            </a:r>
          </a:p>
        </p:txBody>
      </p:sp>
      <p:sp>
        <p:nvSpPr>
          <p:cNvPr id="2" name="Заголовок 1"/>
          <p:cNvSpPr txBox="1"/>
          <p:nvPr/>
        </p:nvSpPr>
        <p:spPr>
          <a:xfrm>
            <a:off x="496095" y="192437"/>
            <a:ext cx="11024393" cy="9234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186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0" i="0" kern="1200">
                <a:solidFill>
                  <a:schemeClr val="tx1"/>
                </a:solidFill>
                <a:latin typeface="Fedra Sans Pro Bold" panose="020B0804040000020004" pitchFamily="34" charset="0"/>
                <a:ea typeface="Fedra Sans Alt Pro" charset="0"/>
                <a:cs typeface="Fedra Sans Alt Pro" charset="0"/>
              </a:defRPr>
            </a:lvl1pPr>
          </a:lstStyle>
          <a:p>
            <a:endParaRPr lang="ru-RU" sz="3200" dirty="0"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l="17551" r="10454"/>
          <a:stretch>
            <a:fillRect/>
          </a:stretch>
        </p:blipFill>
        <p:spPr>
          <a:xfrm>
            <a:off x="284584" y="1115879"/>
            <a:ext cx="3657600" cy="783032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9000" dist="5000" dir="5400000" sy="-100000" algn="bl" rotWithShape="0"/>
          </a:effectLst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9384" y="1115879"/>
            <a:ext cx="3657599" cy="78217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9000" dist="5000" dir="5400000" sy="-100000" algn="bl" rotWithShape="0"/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990600" y="873041"/>
            <a:ext cx="17513863" cy="11036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610"/>
              </a:lnSpc>
            </a:pPr>
            <a:r>
              <a:rPr lang="ru-RU" sz="6570" dirty="0">
                <a:solidFill>
                  <a:srgbClr val="154194"/>
                </a:solidFill>
                <a:latin typeface="Calibri" panose="020F0502020204030204" charset="0"/>
                <a:cs typeface="Calibri" panose="020F0502020204030204" charset="0"/>
              </a:rPr>
              <a:t>Реализация авторизации пользователя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43000" y="2552700"/>
            <a:ext cx="10287000" cy="38857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-515620">
              <a:lnSpc>
                <a:spcPct val="20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rPr>
              <a:t>На рисунке изображено первое окно после запуска приложения, окно авторизации</a:t>
            </a:r>
          </a:p>
          <a:p>
            <a:pPr indent="-515620">
              <a:lnSpc>
                <a:spcPct val="20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rPr>
              <a:t>Здесь осуществляется распределение доступа к системе: студент, преподаватель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68200" y="2195522"/>
            <a:ext cx="3429000" cy="752270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4000" dist="5000" dir="5400000" sy="-100000" algn="bl" rotWithShape="0"/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381001" y="873041"/>
            <a:ext cx="10134600" cy="22078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610"/>
              </a:lnSpc>
            </a:pPr>
            <a:r>
              <a:rPr lang="ru-RU" sz="6570" dirty="0">
                <a:solidFill>
                  <a:srgbClr val="154194"/>
                </a:solidFill>
                <a:latin typeface="Calibri" panose="020F0502020204030204" charset="0"/>
                <a:cs typeface="Calibri" panose="020F0502020204030204" charset="0"/>
              </a:rPr>
              <a:t>Первое окно приложения после авторизации 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57754" y="3284176"/>
            <a:ext cx="8891046" cy="50158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-515620">
              <a:lnSpc>
                <a:spcPct val="20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rPr>
              <a:t>На рисунках изображен прототип, как будет выглядеть отображение расписания на главной странице</a:t>
            </a:r>
          </a:p>
          <a:p>
            <a:pPr indent="-515620">
              <a:lnSpc>
                <a:spcPct val="20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rPr>
              <a:t>Сверху интерфейса показан прототип кнопок для перемещения по дням</a:t>
            </a: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75654" y="1714500"/>
            <a:ext cx="3389738" cy="713944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9000" dist="5000" dir="5400000" sy="-100000" algn="bl" rotWithShape="0"/>
          </a:effectLst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64862" y="1714501"/>
            <a:ext cx="3389738" cy="713944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9000" dist="5000" dir="5400000" sy="-100000" algn="bl" rotWithShape="0"/>
          </a:effectLst>
        </p:spPr>
      </p:pic>
      <p:cxnSp>
        <p:nvCxnSpPr>
          <p:cNvPr id="8" name="Прямая со стрелкой 7"/>
          <p:cNvCxnSpPr/>
          <p:nvPr/>
        </p:nvCxnSpPr>
        <p:spPr>
          <a:xfrm>
            <a:off x="15087600" y="2628900"/>
            <a:ext cx="190500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1560855"/>
            <a:ext cx="7697445" cy="7697445"/>
          </a:xfrm>
          <a:custGeom>
            <a:avLst/>
            <a:gdLst/>
            <a:ahLst/>
            <a:cxnLst/>
            <a:rect l="l" t="t" r="r" b="b"/>
            <a:pathLst>
              <a:path w="7697445" h="7697445">
                <a:moveTo>
                  <a:pt x="0" y="0"/>
                </a:moveTo>
                <a:lnTo>
                  <a:pt x="7697445" y="0"/>
                </a:lnTo>
                <a:lnTo>
                  <a:pt x="7697445" y="7697445"/>
                </a:lnTo>
                <a:lnTo>
                  <a:pt x="0" y="76974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9307962" y="1790700"/>
            <a:ext cx="8573742" cy="3018958"/>
            <a:chOff x="0" y="-47625"/>
            <a:chExt cx="11431655" cy="3434769"/>
          </a:xfrm>
        </p:grpSpPr>
        <p:sp>
          <p:nvSpPr>
            <p:cNvPr id="5" name="TextBox 5"/>
            <p:cNvSpPr txBox="1"/>
            <p:nvPr/>
          </p:nvSpPr>
          <p:spPr>
            <a:xfrm>
              <a:off x="9465" y="866479"/>
              <a:ext cx="11422190" cy="252066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50000"/>
                </a:lnSpc>
                <a:spcBef>
                  <a:spcPct val="0"/>
                </a:spcBef>
              </a:pPr>
              <a:r>
                <a:rPr lang="en-US" sz="3200" dirty="0">
                  <a:solidFill>
                    <a:srgbClr val="000000"/>
                  </a:solidFill>
                  <a:latin typeface="Calibri" panose="020F0502020204030204" charset="0"/>
                  <a:cs typeface="Calibri" panose="020F0502020204030204" charset="0"/>
                </a:rPr>
                <a:t>Qr-код строго привязан ко времени. Код который сгенерирован с заданным временем жизни 15 минут не будет меняться следующие 15 минут.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47625"/>
              <a:ext cx="8846013" cy="5984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75"/>
                </a:lnSpc>
                <a:spcBef>
                  <a:spcPct val="0"/>
                </a:spcBef>
              </a:pPr>
              <a:r>
                <a:rPr lang="en-US" sz="3600" spc="136" dirty="0">
                  <a:solidFill>
                    <a:srgbClr val="154194"/>
                  </a:solidFill>
                  <a:latin typeface="Calibri" panose="020F0502020204030204" charset="0"/>
                  <a:cs typeface="Calibri" panose="020F0502020204030204" charset="0"/>
                </a:rPr>
                <a:t>ВРЕМЯ ЖИЗНИ QR КОДА</a:t>
              </a: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9307962" y="5540483"/>
            <a:ext cx="6634510" cy="4171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75"/>
              </a:lnSpc>
              <a:spcBef>
                <a:spcPct val="0"/>
              </a:spcBef>
            </a:pPr>
            <a:endParaRPr>
              <a:latin typeface="Calibri" panose="020F0502020204030204" charset="0"/>
              <a:cs typeface="Calibri" panose="020F0502020204030204" charset="0"/>
            </a:endParaRPr>
          </a:p>
        </p:txBody>
      </p:sp>
      <p:grpSp>
        <p:nvGrpSpPr>
          <p:cNvPr id="8" name="Group 8"/>
          <p:cNvGrpSpPr/>
          <p:nvPr/>
        </p:nvGrpSpPr>
        <p:grpSpPr>
          <a:xfrm>
            <a:off x="9296400" y="6064615"/>
            <a:ext cx="7705682" cy="2571103"/>
            <a:chOff x="0" y="-47625"/>
            <a:chExt cx="8855479" cy="2148131"/>
          </a:xfrm>
        </p:grpSpPr>
        <p:sp>
          <p:nvSpPr>
            <p:cNvPr id="9" name="TextBox 9"/>
            <p:cNvSpPr txBox="1"/>
            <p:nvPr/>
          </p:nvSpPr>
          <p:spPr>
            <a:xfrm>
              <a:off x="9466" y="866479"/>
              <a:ext cx="8846013" cy="123402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50000"/>
                </a:lnSpc>
                <a:spcBef>
                  <a:spcPct val="0"/>
                </a:spcBef>
              </a:pPr>
              <a:r>
                <a:rPr lang="ru-RU" altLang="en-US" sz="3200" dirty="0">
                  <a:solidFill>
                    <a:srgbClr val="000000"/>
                  </a:solidFill>
                  <a:latin typeface="Calibri" panose="020F0502020204030204" charset="0"/>
                  <a:cs typeface="Calibri" panose="020F0502020204030204" charset="0"/>
                </a:rPr>
                <a:t>В</a:t>
              </a:r>
              <a:r>
                <a:rPr lang="en-US" sz="3200" dirty="0">
                  <a:solidFill>
                    <a:srgbClr val="000000"/>
                  </a:solidFill>
                  <a:latin typeface="Calibri" panose="020F0502020204030204" charset="0"/>
                  <a:cs typeface="Calibri" panose="020F0502020204030204" charset="0"/>
                </a:rPr>
                <a:t>озможность включения и выключения привязки к геолокации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8846013" cy="7503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475"/>
                </a:lnSpc>
                <a:spcBef>
                  <a:spcPct val="0"/>
                </a:spcBef>
              </a:pPr>
              <a:r>
                <a:rPr lang="en-US" sz="3600" spc="136" dirty="0">
                  <a:solidFill>
                    <a:srgbClr val="154194"/>
                  </a:solidFill>
                  <a:latin typeface="Calibri" panose="020F0502020204030204" charset="0"/>
                  <a:cs typeface="Calibri" panose="020F0502020204030204" charset="0"/>
                </a:rPr>
                <a:t>ПРИВЯЗКА QR КОДА К ГЕОЛОКАЦИИ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9365852" y="2476500"/>
            <a:ext cx="8891046" cy="40309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-515620">
              <a:lnSpc>
                <a:spcPct val="20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rPr>
              <a:t>Отображение сканнера QR-кода в </a:t>
            </a:r>
            <a:br>
              <a:rPr lang="ru-RU" sz="3200" dirty="0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rPr>
            </a:br>
            <a:r>
              <a:rPr lang="ru-RU" sz="3200" dirty="0" err="1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rPr>
              <a:t>Android</a:t>
            </a:r>
            <a:r>
              <a:rPr lang="ru-RU" sz="3200" dirty="0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rPr>
              <a:t> Studio</a:t>
            </a:r>
          </a:p>
          <a:p>
            <a:pPr indent="-515620">
              <a:lnSpc>
                <a:spcPct val="20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rPr>
              <a:t>Выход осуществляется с помощью жестов </a:t>
            </a:r>
            <a:r>
              <a:rPr lang="ru-RU" sz="3200" dirty="0" err="1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rPr>
              <a:t>TalkBack</a:t>
            </a:r>
            <a:r>
              <a:rPr lang="ru-RU" sz="3200" dirty="0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rPr>
              <a:t>  или кнопочного интерфейса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l="13794" r="10951"/>
          <a:stretch>
            <a:fillRect/>
          </a:stretch>
        </p:blipFill>
        <p:spPr>
          <a:xfrm>
            <a:off x="4963886" y="1136833"/>
            <a:ext cx="3691394" cy="772672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9000" dist="5000" dir="5400000" sy="-100000" algn="bl" rotWithShape="0"/>
          </a:effectLst>
        </p:spPr>
      </p:pic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3"/>
          <a:srcRect l="9811" r="9811"/>
          <a:stretch>
            <a:fillRect/>
          </a:stretch>
        </p:blipFill>
        <p:spPr>
          <a:xfrm>
            <a:off x="826564" y="1136833"/>
            <a:ext cx="3736826" cy="772672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9000" dist="5000" dir="5400000" sy="-100000" algn="bl" rotWithShape="0"/>
          </a:effectLst>
        </p:spPr>
      </p:pic>
      <p:cxnSp>
        <p:nvCxnSpPr>
          <p:cNvPr id="7" name="Прямая со стрелкой 6"/>
          <p:cNvCxnSpPr/>
          <p:nvPr/>
        </p:nvCxnSpPr>
        <p:spPr>
          <a:xfrm flipH="1">
            <a:off x="5791200" y="2476500"/>
            <a:ext cx="457200" cy="26758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7665" y="872263"/>
            <a:ext cx="4038600" cy="899898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4000" dist="5000" dir="5400000" sy="-100000" algn="bl" rotWithShape="0"/>
          </a:effectLst>
        </p:spPr>
      </p:pic>
      <p:sp>
        <p:nvSpPr>
          <p:cNvPr id="3" name="TextBox 3"/>
          <p:cNvSpPr txBox="1"/>
          <p:nvPr/>
        </p:nvSpPr>
        <p:spPr>
          <a:xfrm>
            <a:off x="7543800" y="873041"/>
            <a:ext cx="9753600" cy="22078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610"/>
              </a:lnSpc>
            </a:pPr>
            <a:r>
              <a:rPr lang="ru-RU" sz="6570" dirty="0">
                <a:solidFill>
                  <a:srgbClr val="154194"/>
                </a:solidFill>
                <a:latin typeface="Calibri" panose="020F0502020204030204" charset="0"/>
                <a:cs typeface="Calibri" panose="020F0502020204030204" charset="0"/>
              </a:rPr>
              <a:t>Личный кабинет пользователя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772400" y="3200628"/>
            <a:ext cx="8891046" cy="48706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-515620">
              <a:lnSpc>
                <a:spcPct val="20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rPr>
              <a:t>На рисунке изображен прототип личного кабинета пользователя</a:t>
            </a:r>
          </a:p>
          <a:p>
            <a:pPr indent="-515620">
              <a:lnSpc>
                <a:spcPct val="20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rgbClr val="000000"/>
                </a:solidFill>
                <a:latin typeface="Calibri" panose="020F0502020204030204" charset="0"/>
                <a:cs typeface="Calibri" panose="020F0502020204030204" charset="0"/>
              </a:rPr>
              <a:t>На данный момент разработки существует лишь отображение ФИО студента и  функция выхода из учетной записи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208</Words>
  <Application>Microsoft Office PowerPoint</Application>
  <PresentationFormat>Произвольный</PresentationFormat>
  <Paragraphs>57</Paragraphs>
  <Slides>15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19" baseType="lpstr">
      <vt:lpstr>Arial</vt:lpstr>
      <vt:lpstr>Fedra Sans Alt Pro</vt:lpstr>
      <vt:lpstr>Calibri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Фиолетовый Приложение Телефон Макет Продажи Маркетинг Презентация</dc:title>
  <dc:creator>Avanor</dc:creator>
  <cp:lastModifiedBy>Avanor</cp:lastModifiedBy>
  <cp:revision>18</cp:revision>
  <dcterms:created xsi:type="dcterms:W3CDTF">2006-08-16T00:00:00Z</dcterms:created>
  <dcterms:modified xsi:type="dcterms:W3CDTF">2024-06-02T21:11:38Z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9D1BC8DB9AA8470D8F405CF3EFD7E4D7_13</vt:lpwstr>
  </property>
  <property fmtid="{D5CDD505-2E9C-101B-9397-08002B2CF9AE}" pid="3" name="KSOProductBuildVer">
    <vt:lpwstr>1049-12.2.0.17115</vt:lpwstr>
  </property>
</Properties>
</file>

<file path=docProps/thumbnail.jpeg>
</file>